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42" r:id="rId1"/>
  </p:sldMasterIdLst>
  <p:notesMasterIdLst>
    <p:notesMasterId r:id="rId22"/>
  </p:notesMasterIdLst>
  <p:handoutMasterIdLst>
    <p:handoutMasterId r:id="rId23"/>
  </p:handoutMasterIdLst>
  <p:sldIdLst>
    <p:sldId id="796" r:id="rId2"/>
    <p:sldId id="797" r:id="rId3"/>
    <p:sldId id="799" r:id="rId4"/>
    <p:sldId id="818" r:id="rId5"/>
    <p:sldId id="801" r:id="rId6"/>
    <p:sldId id="802" r:id="rId7"/>
    <p:sldId id="820" r:id="rId8"/>
    <p:sldId id="821" r:id="rId9"/>
    <p:sldId id="822" r:id="rId10"/>
    <p:sldId id="819" r:id="rId11"/>
    <p:sldId id="806" r:id="rId12"/>
    <p:sldId id="813" r:id="rId13"/>
    <p:sldId id="814" r:id="rId14"/>
    <p:sldId id="815" r:id="rId15"/>
    <p:sldId id="807" r:id="rId16"/>
    <p:sldId id="817" r:id="rId17"/>
    <p:sldId id="816" r:id="rId18"/>
    <p:sldId id="809" r:id="rId19"/>
    <p:sldId id="811" r:id="rId20"/>
    <p:sldId id="805" r:id="rId21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lnSpc>
        <a:spcPct val="90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ves Hertoghs" initials="YH" lastIdx="4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9D6FF"/>
    <a:srgbClr val="5290DA"/>
    <a:srgbClr val="CDD9FF"/>
    <a:srgbClr val="8487F8"/>
    <a:srgbClr val="8799F5"/>
    <a:srgbClr val="84DAF8"/>
    <a:srgbClr val="4285D6"/>
    <a:srgbClr val="75A6E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132" autoAdjust="0"/>
    <p:restoredTop sz="89438" autoAdjust="0"/>
  </p:normalViewPr>
  <p:slideViewPr>
    <p:cSldViewPr>
      <p:cViewPr varScale="1">
        <p:scale>
          <a:sx n="97" d="100"/>
          <a:sy n="97" d="100"/>
        </p:scale>
        <p:origin x="-816" y="-9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34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6249988" y="8609013"/>
            <a:ext cx="449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57150" y="8785225"/>
            <a:ext cx="26193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667" tIns="50185" rIns="95667" bIns="50185">
            <a:spAutoFit/>
          </a:bodyPr>
          <a:lstStyle/>
          <a:p>
            <a:pPr algn="l" defTabSz="611188">
              <a:lnSpc>
                <a:spcPct val="100000"/>
              </a:lnSpc>
              <a:tabLst>
                <a:tab pos="2387600" algn="l"/>
                <a:tab pos="4830763" algn="l"/>
              </a:tabLst>
              <a:defRPr/>
            </a:pPr>
            <a:r>
              <a:rPr lang="en-US" sz="800"/>
              <a:t>© 2006, Cisco Systems, Inc. All rights reserved.</a:t>
            </a:r>
          </a:p>
          <a:p>
            <a:pPr algn="l" defTabSz="611188">
              <a:lnSpc>
                <a:spcPct val="100000"/>
              </a:lnSpc>
              <a:tabLst>
                <a:tab pos="2387600" algn="l"/>
                <a:tab pos="4830763" algn="l"/>
              </a:tabLst>
              <a:defRPr/>
            </a:pPr>
            <a:r>
              <a:rPr lang="en-US" sz="800"/>
              <a:t>Presentation_ID.scr</a:t>
            </a:r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152400" y="8799513"/>
            <a:ext cx="66532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819" tIns="0" rIns="18819" bIns="0" anchor="b"/>
          <a:lstStyle/>
          <a:p>
            <a:pPr algn="r" defTabSz="903288">
              <a:lnSpc>
                <a:spcPct val="100000"/>
              </a:lnSpc>
              <a:defRPr/>
            </a:pPr>
            <a:fld id="{F6D8B064-34E9-4465-9823-ADEEF1AFDF9A}" type="slidenum">
              <a:rPr lang="en-US" sz="800"/>
              <a:pPr algn="r" defTabSz="903288">
                <a:lnSpc>
                  <a:spcPct val="100000"/>
                </a:lnSpc>
                <a:defRPr/>
              </a:pPr>
              <a:t>‹#›</a:t>
            </a:fld>
            <a:endParaRPr lang="en-US" sz="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4" name="Rectangle 8"/>
          <p:cNvSpPr>
            <a:spLocks noChangeArrowheads="1"/>
          </p:cNvSpPr>
          <p:nvPr/>
        </p:nvSpPr>
        <p:spPr bwMode="auto">
          <a:xfrm>
            <a:off x="6249988" y="8609013"/>
            <a:ext cx="449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3305" name="Rectangle 9"/>
          <p:cNvSpPr>
            <a:spLocks noChangeArrowheads="1"/>
          </p:cNvSpPr>
          <p:nvPr/>
        </p:nvSpPr>
        <p:spPr bwMode="auto">
          <a:xfrm>
            <a:off x="57150" y="8785225"/>
            <a:ext cx="26193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667" tIns="50185" rIns="95667" bIns="50185">
            <a:spAutoFit/>
          </a:bodyPr>
          <a:lstStyle/>
          <a:p>
            <a:pPr algn="l" defTabSz="611188">
              <a:lnSpc>
                <a:spcPct val="100000"/>
              </a:lnSpc>
              <a:tabLst>
                <a:tab pos="2387600" algn="l"/>
                <a:tab pos="4830763" algn="l"/>
              </a:tabLst>
              <a:defRPr/>
            </a:pPr>
            <a:r>
              <a:rPr lang="en-US" sz="800"/>
              <a:t>© 2006, Cisco Systems, Inc. All rights reserved.</a:t>
            </a:r>
          </a:p>
          <a:p>
            <a:pPr algn="l" defTabSz="611188">
              <a:lnSpc>
                <a:spcPct val="100000"/>
              </a:lnSpc>
              <a:tabLst>
                <a:tab pos="2387600" algn="l"/>
                <a:tab pos="4830763" algn="l"/>
              </a:tabLst>
              <a:defRPr/>
            </a:pPr>
            <a:r>
              <a:rPr lang="en-US" sz="800"/>
              <a:t>Presentation_ID.scr</a:t>
            </a:r>
          </a:p>
        </p:txBody>
      </p:sp>
      <p:sp>
        <p:nvSpPr>
          <p:cNvPr id="183306" name="Line 10"/>
          <p:cNvSpPr>
            <a:spLocks noChangeShapeType="1"/>
          </p:cNvSpPr>
          <p:nvPr/>
        </p:nvSpPr>
        <p:spPr bwMode="auto">
          <a:xfrm>
            <a:off x="152400" y="8799513"/>
            <a:ext cx="66532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3307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819" tIns="0" rIns="18819" bIns="0" numCol="1" anchor="b" anchorCtr="0" compatLnSpc="1">
            <a:prstTxWarp prst="textNoShape">
              <a:avLst/>
            </a:prstTxWarp>
          </a:bodyPr>
          <a:lstStyle>
            <a:lvl1pPr algn="r" defTabSz="903288">
              <a:lnSpc>
                <a:spcPct val="100000"/>
              </a:lnSpc>
              <a:defRPr sz="800"/>
            </a:lvl1pPr>
          </a:lstStyle>
          <a:p>
            <a:pPr>
              <a:defRPr/>
            </a:pPr>
            <a:fld id="{BA031183-09F6-45A2-A0BE-2AEBC98436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342" name="Rectangle 1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25" y="244475"/>
            <a:ext cx="5321300" cy="3990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83309" name="Rectangle 1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68350" y="4378325"/>
            <a:ext cx="5468938" cy="425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67" tIns="50185" rIns="95667" bIns="50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112713" indent="-112713" algn="l" defTabSz="1020763" rtl="0" eaLnBrk="0" fontAlgn="base" hangingPunct="0">
      <a:lnSpc>
        <a:spcPct val="90000"/>
      </a:lnSpc>
      <a:spcBef>
        <a:spcPct val="50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82600" indent="-120650" algn="l" defTabSz="1020763" rtl="0" eaLnBrk="0" fontAlgn="base" hangingPunct="0">
      <a:lnSpc>
        <a:spcPct val="90000"/>
      </a:lnSpc>
      <a:spcBef>
        <a:spcPct val="35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66788" algn="l" defTabSz="1020763" rtl="0" eaLnBrk="0" fontAlgn="base" hangingPunct="0">
      <a:lnSpc>
        <a:spcPct val="90000"/>
      </a:lnSpc>
      <a:spcBef>
        <a:spcPct val="35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449388" algn="l" defTabSz="1020763" rtl="0" eaLnBrk="0" fontAlgn="base" hangingPunct="0">
      <a:lnSpc>
        <a:spcPct val="90000"/>
      </a:lnSpc>
      <a:spcBef>
        <a:spcPct val="35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931988" algn="l" defTabSz="1020763" rtl="0" eaLnBrk="0" fontAlgn="base" hangingPunct="0">
      <a:lnSpc>
        <a:spcPct val="90000"/>
      </a:lnSpc>
      <a:spcBef>
        <a:spcPct val="35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031183-09F6-45A2-A0BE-2AEBC98436D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-animate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bottom ba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3375" y="6378339"/>
            <a:ext cx="8477250" cy="162912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3405352" y="5948636"/>
            <a:ext cx="599089" cy="11456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460939" y="5948636"/>
            <a:ext cx="472965" cy="1145627"/>
          </a:xfrm>
          <a:prstGeom prst="rect">
            <a:avLst/>
          </a:prstGeom>
          <a:solidFill>
            <a:srgbClr val="6DB344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71697" y="5948636"/>
            <a:ext cx="472965" cy="1145627"/>
          </a:xfrm>
          <a:prstGeom prst="rect">
            <a:avLst/>
          </a:prstGeom>
          <a:solidFill>
            <a:srgbClr val="0096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3" name="Rounded Rectangle 32"/>
          <p:cNvSpPr/>
          <p:nvPr/>
        </p:nvSpPr>
        <p:spPr>
          <a:xfrm rot="10800000" flipH="1">
            <a:off x="2856506" y="831272"/>
            <a:ext cx="656314" cy="42430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8" name="Rounded Rectangle 27"/>
          <p:cNvSpPr/>
          <p:nvPr/>
        </p:nvSpPr>
        <p:spPr>
          <a:xfrm rot="10800000" flipH="1">
            <a:off x="821966" y="4716780"/>
            <a:ext cx="656314" cy="15074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9" name="Rounded Rectangle 28"/>
          <p:cNvSpPr/>
          <p:nvPr/>
        </p:nvSpPr>
        <p:spPr>
          <a:xfrm rot="10800000" flipH="1">
            <a:off x="1332506" y="1981200"/>
            <a:ext cx="656314" cy="42430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0" name="Rounded Rectangle 29"/>
          <p:cNvSpPr/>
          <p:nvPr/>
        </p:nvSpPr>
        <p:spPr>
          <a:xfrm rot="10800000" flipH="1">
            <a:off x="5869870" y="6614159"/>
            <a:ext cx="780312" cy="3319549"/>
          </a:xfrm>
          <a:prstGeom prst="roundRect">
            <a:avLst>
              <a:gd name="adj" fmla="val 50000"/>
            </a:avLst>
          </a:prstGeom>
          <a:solidFill>
            <a:srgbClr val="1F8BAE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1" name="Rounded Rectangle 30"/>
          <p:cNvSpPr/>
          <p:nvPr/>
        </p:nvSpPr>
        <p:spPr>
          <a:xfrm rot="10800000" flipH="1">
            <a:off x="6933206" y="6614160"/>
            <a:ext cx="656314" cy="15074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9" name="Rectangle 3"/>
          <p:cNvSpPr>
            <a:spLocks noChangeArrowheads="1"/>
          </p:cNvSpPr>
          <p:nvPr/>
        </p:nvSpPr>
        <p:spPr bwMode="hidden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34" name="Rounded Rectangle 33"/>
          <p:cNvSpPr/>
          <p:nvPr/>
        </p:nvSpPr>
        <p:spPr>
          <a:xfrm rot="10800000" flipH="1">
            <a:off x="2191486" y="6719450"/>
            <a:ext cx="662549" cy="633106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5" name="Rounded Rectangle 34"/>
          <p:cNvSpPr/>
          <p:nvPr/>
        </p:nvSpPr>
        <p:spPr>
          <a:xfrm rot="10800000" flipH="1">
            <a:off x="2794161" y="6668595"/>
            <a:ext cx="779356" cy="554631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6" name="Rounded Rectangle 35"/>
          <p:cNvSpPr/>
          <p:nvPr/>
        </p:nvSpPr>
        <p:spPr>
          <a:xfrm rot="10800000" flipH="1">
            <a:off x="4920834" y="1025236"/>
            <a:ext cx="656314" cy="42430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7" name="Rounded Rectangle 36"/>
          <p:cNvSpPr/>
          <p:nvPr/>
        </p:nvSpPr>
        <p:spPr>
          <a:xfrm rot="10800000" flipH="1">
            <a:off x="5391889" y="1731818"/>
            <a:ext cx="656314" cy="42430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8" name="Rounded Rectangle 37"/>
          <p:cNvSpPr/>
          <p:nvPr/>
        </p:nvSpPr>
        <p:spPr>
          <a:xfrm rot="10800000" flipH="1">
            <a:off x="341313" y="6708752"/>
            <a:ext cx="780312" cy="331954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4DCAFF">
                  <a:shade val="30000"/>
                  <a:satMod val="115000"/>
                  <a:alpha val="26000"/>
                </a:srgbClr>
              </a:gs>
              <a:gs pos="50000">
                <a:srgbClr val="4DCAFF">
                  <a:shade val="67500"/>
                  <a:satMod val="115000"/>
                </a:srgbClr>
              </a:gs>
              <a:gs pos="100000">
                <a:srgbClr val="4DCAFF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9" name="Rounded Rectangle 38"/>
          <p:cNvSpPr/>
          <p:nvPr/>
        </p:nvSpPr>
        <p:spPr>
          <a:xfrm rot="10800000" flipH="1">
            <a:off x="8038251" y="8318268"/>
            <a:ext cx="780312" cy="3319549"/>
          </a:xfrm>
          <a:prstGeom prst="roundRect">
            <a:avLst>
              <a:gd name="adj" fmla="val 50000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1" name="Rounded Rectangle 40"/>
          <p:cNvSpPr/>
          <p:nvPr/>
        </p:nvSpPr>
        <p:spPr>
          <a:xfrm rot="10800000" flipH="1">
            <a:off x="8162249" y="1731818"/>
            <a:ext cx="656314" cy="42430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2" name="Rounded Rectangle 41"/>
          <p:cNvSpPr/>
          <p:nvPr/>
        </p:nvSpPr>
        <p:spPr>
          <a:xfrm rot="10800000" flipH="1">
            <a:off x="3770906" y="1981200"/>
            <a:ext cx="656314" cy="42430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0" y="0"/>
            <a:ext cx="9129008" cy="6378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6383" y="4464066"/>
            <a:ext cx="8112126" cy="384175"/>
          </a:xfrm>
        </p:spPr>
        <p:txBody>
          <a:bodyPr>
            <a:normAutofit/>
          </a:bodyPr>
          <a:lstStyle>
            <a:lvl1pPr marL="0" indent="0" algn="l">
              <a:buNone/>
              <a:defRPr lang="en-US" sz="2000" kern="1200" dirty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Presenter Name and Title Go Here</a:t>
            </a:r>
            <a:endParaRPr lang="en-US" dirty="0"/>
          </a:p>
        </p:txBody>
      </p:sp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>
          <a:xfrm>
            <a:off x="221393" y="1248229"/>
            <a:ext cx="8112125" cy="2907239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kern="1200" spc="-200" baseline="0" dirty="0">
                <a:gradFill flip="none" rotWithShape="1">
                  <a:gsLst>
                    <a:gs pos="0">
                      <a:srgbClr val="55E6ED"/>
                    </a:gs>
                    <a:gs pos="80000">
                      <a:srgbClr val="009249"/>
                    </a:gs>
                  </a:gsLst>
                  <a:lin ang="120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 Goes Here</a:t>
            </a:r>
            <a:endParaRPr lang="en-US" dirty="0"/>
          </a:p>
        </p:txBody>
      </p:sp>
      <p:grpSp>
        <p:nvGrpSpPr>
          <p:cNvPr id="2" name="Group 67"/>
          <p:cNvGrpSpPr/>
          <p:nvPr/>
        </p:nvGrpSpPr>
        <p:grpSpPr>
          <a:xfrm>
            <a:off x="341314" y="311151"/>
            <a:ext cx="829170" cy="438358"/>
            <a:chOff x="609600" y="528537"/>
            <a:chExt cx="1444734" cy="763789"/>
          </a:xfrm>
          <a:gradFill flip="none" rotWithShape="1">
            <a:gsLst>
              <a:gs pos="11000">
                <a:schemeClr val="accent2"/>
              </a:gs>
              <a:gs pos="100000">
                <a:schemeClr val="accent5"/>
              </a:gs>
            </a:gsLst>
            <a:lin ang="2700000" scaled="1"/>
            <a:tileRect/>
          </a:gradFill>
        </p:grpSpPr>
        <p:sp>
          <p:nvSpPr>
            <p:cNvPr id="69" name="Rectangle 68"/>
            <p:cNvSpPr>
              <a:spLocks noChangeArrowheads="1"/>
            </p:cNvSpPr>
            <p:nvPr/>
          </p:nvSpPr>
          <p:spPr bwMode="black">
            <a:xfrm>
              <a:off x="1016578" y="1035681"/>
              <a:ext cx="65914" cy="2497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black">
            <a:xfrm>
              <a:off x="1400563" y="1028765"/>
              <a:ext cx="190843" cy="263561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1" y="80"/>
                </a:cxn>
                <a:cxn ang="0">
                  <a:pos x="0" y="40"/>
                </a:cxn>
                <a:cxn ang="0">
                  <a:pos x="41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black">
            <a:xfrm>
              <a:off x="740661" y="1028765"/>
              <a:ext cx="190843" cy="263561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2" name="Freeform 71"/>
            <p:cNvSpPr>
              <a:spLocks noEditPoints="1"/>
            </p:cNvSpPr>
            <p:nvPr/>
          </p:nvSpPr>
          <p:spPr bwMode="black">
            <a:xfrm>
              <a:off x="1660385" y="1028765"/>
              <a:ext cx="262122" cy="263561"/>
            </a:xfrm>
            <a:custGeom>
              <a:avLst/>
              <a:gdLst/>
              <a:ahLst/>
              <a:cxnLst>
                <a:cxn ang="0">
                  <a:pos x="80" y="40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80" y="40"/>
                </a:cxn>
                <a:cxn ang="0">
                  <a:pos x="40" y="20"/>
                </a:cxn>
                <a:cxn ang="0">
                  <a:pos x="20" y="40"/>
                </a:cxn>
                <a:cxn ang="0">
                  <a:pos x="40" y="60"/>
                </a:cxn>
                <a:cxn ang="0">
                  <a:pos x="60" y="40"/>
                </a:cxn>
                <a:cxn ang="0">
                  <a:pos x="40" y="20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black">
            <a:xfrm>
              <a:off x="1167566" y="1028765"/>
              <a:ext cx="170916" cy="263561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32" y="17"/>
                </a:cxn>
                <a:cxn ang="0">
                  <a:pos x="20" y="23"/>
                </a:cxn>
                <a:cxn ang="0">
                  <a:pos x="29" y="30"/>
                </a:cxn>
                <a:cxn ang="0">
                  <a:pos x="34" y="32"/>
                </a:cxn>
                <a:cxn ang="0">
                  <a:pos x="52" y="54"/>
                </a:cxn>
                <a:cxn ang="0">
                  <a:pos x="21" y="80"/>
                </a:cxn>
                <a:cxn ang="0">
                  <a:pos x="0" y="77"/>
                </a:cxn>
                <a:cxn ang="0">
                  <a:pos x="0" y="60"/>
                </a:cxn>
                <a:cxn ang="0">
                  <a:pos x="18" y="63"/>
                </a:cxn>
                <a:cxn ang="0">
                  <a:pos x="32" y="56"/>
                </a:cxn>
                <a:cxn ang="0">
                  <a:pos x="23" y="48"/>
                </a:cxn>
                <a:cxn ang="0">
                  <a:pos x="19" y="47"/>
                </a:cxn>
                <a:cxn ang="0">
                  <a:pos x="0" y="24"/>
                </a:cxn>
                <a:cxn ang="0">
                  <a:pos x="28" y="0"/>
                </a:cxn>
                <a:cxn ang="0">
                  <a:pos x="47" y="3"/>
                </a:cxn>
                <a:cxn ang="0">
                  <a:pos x="47" y="19"/>
                </a:cxn>
              </a:cxnLst>
              <a:rect l="0" t="0" r="r" b="b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black">
            <a:xfrm>
              <a:off x="609600" y="732931"/>
              <a:ext cx="62081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black">
            <a:xfrm>
              <a:off x="783581" y="646870"/>
              <a:ext cx="62081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black">
            <a:xfrm>
              <a:off x="954497" y="528537"/>
              <a:ext cx="62081" cy="394958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black">
            <a:xfrm>
              <a:off x="1128478" y="646870"/>
              <a:ext cx="62081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black">
            <a:xfrm>
              <a:off x="1298627" y="732931"/>
              <a:ext cx="65914" cy="128323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20" y="30"/>
                </a:cxn>
                <a:cxn ang="0">
                  <a:pos x="20" y="10"/>
                </a:cxn>
              </a:cxnLst>
              <a:rect l="0" t="0" r="r" b="b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black">
            <a:xfrm>
              <a:off x="1472608" y="646870"/>
              <a:ext cx="62848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black">
            <a:xfrm>
              <a:off x="1646590" y="528537"/>
              <a:ext cx="62848" cy="394958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9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black">
            <a:xfrm>
              <a:off x="1817505" y="646870"/>
              <a:ext cx="62848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black">
            <a:xfrm>
              <a:off x="1991486" y="732931"/>
              <a:ext cx="62848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9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61" name="Rectangle 60"/>
          <p:cNvSpPr/>
          <p:nvPr/>
        </p:nvSpPr>
        <p:spPr>
          <a:xfrm>
            <a:off x="1" y="6541294"/>
            <a:ext cx="9129008" cy="316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3" name="Rectangle 4"/>
          <p:cNvSpPr>
            <a:spLocks noChangeArrowheads="1"/>
          </p:cNvSpPr>
          <p:nvPr/>
        </p:nvSpPr>
        <p:spPr bwMode="ltGray">
          <a:xfrm>
            <a:off x="251373" y="6586246"/>
            <a:ext cx="195480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 anchorCtr="1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 smtClean="0">
                <a:solidFill>
                  <a:srgbClr val="C0C0C0"/>
                </a:solidFill>
                <a:latin typeface="+mj-lt"/>
              </a:rPr>
              <a:t>© 2010 Cisco and/or its affiliates. All rights reserved.</a:t>
            </a:r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54" name="Rectangle 5"/>
          <p:cNvSpPr>
            <a:spLocks noChangeArrowheads="1"/>
          </p:cNvSpPr>
          <p:nvPr/>
        </p:nvSpPr>
        <p:spPr bwMode="ltGray">
          <a:xfrm>
            <a:off x="7763787" y="6584512"/>
            <a:ext cx="81186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sp>
        <p:nvSpPr>
          <p:cNvPr id="62" name="Rectangle 7"/>
          <p:cNvSpPr>
            <a:spLocks noChangeArrowheads="1"/>
          </p:cNvSpPr>
          <p:nvPr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C0C0C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44444E-6 4.81481E-6 L -4.44444E-6 0.65879 " pathEditMode="relative" rAng="0" ptsTypes="AA">
                                      <p:cBhvr>
                                        <p:cTn id="6" dur="8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L 2.77778E-6 0.99305 " pathEditMode="relative" rAng="0" ptsTypes="AA">
                                      <p:cBhvr>
                                        <p:cTn id="8" dur="10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fill="hold" grpId="0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94444E-6 0 L 1.94444E-6 -1.0081 " pathEditMode="relative" rAng="0" ptsTypes="AA">
                                      <p:cBhvr>
                                        <p:cTn id="10" dur="16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fill="hold" grpId="0" nodeType="withEffect">
                                  <p:stCondLst>
                                    <p:cond delay="13700"/>
                                  </p:stCondLst>
                                  <p:childTnLst>
                                    <p:animMotion origin="layout" path="M 2.77778E-6 4.81481E-6 L 2.77778E-6 -0.34561 " pathEditMode="relative" rAng="0" ptsTypes="AA">
                                      <p:cBhvr>
                                        <p:cTn id="12" dur="10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44444E-6 L -3.88889E-6 1.14467 " pathEditMode="relative" rAng="0" ptsTypes="AA">
                                      <p:cBhvr>
                                        <p:cTn id="14" dur="10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4.16667E-6 0.27476 L 4.16667E-6 -1.26019 " pathEditMode="relative" rAng="0" ptsTypes="AA">
                                      <p:cBhvr>
                                        <p:cTn id="16" dur="12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indefinite" accel="50000" decel="50000" autoRev="1" fill="hold" grpId="0" nodeType="withEffect">
                                  <p:stCondLst>
                                    <p:cond delay="3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94444E-6 0 L 1.94444E-6 -1.0081 " pathEditMode="relative" rAng="0" ptsTypes="AA">
                                      <p:cBhvr>
                                        <p:cTn id="18" dur="8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6 1.85185E-6 L 2.77778E-6 0.99305 " pathEditMode="relative" rAng="0" ptsTypes="AA">
                                      <p:cBhvr>
                                        <p:cTn id="20" dur="19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accel="50000" decel="5000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animMotion origin="layout" path="M 2.77778E-6 1.85185E-6 L 2.77778E-6 0.99305 " pathEditMode="relative" rAng="0" ptsTypes="AA">
                                      <p:cBhvr>
                                        <p:cTn id="22" dur="8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repeatCount="indefinite" accel="50000" decel="50000" fill="hold" grpId="0" nodeType="withEffect">
                                  <p:stCondLst>
                                    <p:cond delay="5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72222E-6 -2.15822E-6 L -4.72222E-6 -1.32223 " pathEditMode="relative" rAng="0" ptsTypes="AA">
                                      <p:cBhvr>
                                        <p:cTn id="24" dur="1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accel="50000" decel="50000" fill="hold" grpId="0" nodeType="withEffect">
                                  <p:stCondLst>
                                    <p:cond delay="1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94444E-6 0 L 1.94444E-6 -1.0081 " pathEditMode="relative" rAng="0" ptsTypes="AA">
                                      <p:cBhvr>
                                        <p:cTn id="26" dur="7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repeatCount="indefinite" accel="50000" decel="50000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2.77778E-6 1.85185E-6 L 2.77778E-6 0.99305 " pathEditMode="relative" rAng="0" ptsTypes="AA">
                                      <p:cBhvr>
                                        <p:cTn id="28" dur="15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indefinite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6 1.85185E-6 L 2.77778E-6 0.99305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2" dur="665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0CCCC"/>
                                      </p:to>
                                    </p:animClr>
                                    <p:animClr clrSpc="rgb">
                                      <p:cBhvr>
                                        <p:cTn id="33" dur="665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0CCCC"/>
                                      </p:to>
                                    </p:animClr>
                                    <p:set>
                                      <p:cBhvr>
                                        <p:cTn id="34" dur="665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665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7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5350" autoRev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0CCCC"/>
                                      </p:to>
                                    </p:animClr>
                                    <p:animClr clrSpc="rgb">
                                      <p:cBhvr>
                                        <p:cTn id="38" dur="5350" autoRev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0CCCC"/>
                                      </p:to>
                                    </p:animClr>
                                    <p:set>
                                      <p:cBhvr>
                                        <p:cTn id="39" dur="5350" autoRev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350" autoRev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7" presetClass="emph" presetSubtype="0" repeatCount="indefinite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2" dur="6650" autoRev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0CCCC"/>
                                      </p:to>
                                    </p:animClr>
                                    <p:animClr clrSpc="rgb">
                                      <p:cBhvr>
                                        <p:cTn id="43" dur="6650" autoRev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0CCCC"/>
                                      </p:to>
                                    </p:animClr>
                                    <p:set>
                                      <p:cBhvr>
                                        <p:cTn id="44" dur="6650" autoRev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6650" autoRev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6" grpId="0" animBg="1"/>
      <p:bldP spid="45" grpId="0" animBg="1"/>
      <p:bldP spid="33" grpId="0" animBg="1"/>
      <p:bldP spid="28" grpId="0" animBg="1"/>
      <p:bldP spid="29" grpId="0" animBg="1"/>
      <p:bldP spid="30" grpId="0" animBg="1"/>
      <p:bldP spid="31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 animBg="1"/>
      <p:bldP spid="42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-animated bar_sta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 descr="bottom ba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3375" y="6378339"/>
            <a:ext cx="8477250" cy="162912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3405352" y="5562600"/>
            <a:ext cx="599089" cy="11456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460939" y="5638800"/>
            <a:ext cx="472965" cy="1145627"/>
          </a:xfrm>
          <a:prstGeom prst="rect">
            <a:avLst/>
          </a:prstGeom>
          <a:solidFill>
            <a:srgbClr val="6DB344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71697" y="5562600"/>
            <a:ext cx="472965" cy="1145627"/>
          </a:xfrm>
          <a:prstGeom prst="rect">
            <a:avLst/>
          </a:prstGeom>
          <a:solidFill>
            <a:srgbClr val="0096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3" name="Rounded Rectangle 32"/>
          <p:cNvSpPr/>
          <p:nvPr/>
        </p:nvSpPr>
        <p:spPr>
          <a:xfrm rot="10800000" flipH="1">
            <a:off x="2856506" y="831272"/>
            <a:ext cx="656314" cy="42430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8" name="Rounded Rectangle 27"/>
          <p:cNvSpPr/>
          <p:nvPr/>
        </p:nvSpPr>
        <p:spPr>
          <a:xfrm rot="10800000" flipH="1">
            <a:off x="821966" y="4716780"/>
            <a:ext cx="656314" cy="15074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9" name="Rounded Rectangle 28"/>
          <p:cNvSpPr/>
          <p:nvPr/>
        </p:nvSpPr>
        <p:spPr>
          <a:xfrm rot="10800000" flipH="1">
            <a:off x="1332506" y="1981200"/>
            <a:ext cx="656314" cy="42430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9" name="Rectangle 3"/>
          <p:cNvSpPr>
            <a:spLocks noChangeArrowheads="1"/>
          </p:cNvSpPr>
          <p:nvPr/>
        </p:nvSpPr>
        <p:spPr bwMode="hidden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36" name="Rounded Rectangle 35"/>
          <p:cNvSpPr/>
          <p:nvPr/>
        </p:nvSpPr>
        <p:spPr>
          <a:xfrm rot="10800000" flipH="1">
            <a:off x="4920834" y="1025236"/>
            <a:ext cx="656314" cy="42430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7" name="Rounded Rectangle 36"/>
          <p:cNvSpPr/>
          <p:nvPr/>
        </p:nvSpPr>
        <p:spPr>
          <a:xfrm rot="10800000" flipH="1">
            <a:off x="5391889" y="1731818"/>
            <a:ext cx="656314" cy="42430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1" name="Rounded Rectangle 40"/>
          <p:cNvSpPr/>
          <p:nvPr/>
        </p:nvSpPr>
        <p:spPr>
          <a:xfrm rot="10800000" flipH="1">
            <a:off x="8162249" y="1731818"/>
            <a:ext cx="656314" cy="42430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2" name="Rounded Rectangle 41"/>
          <p:cNvSpPr/>
          <p:nvPr/>
        </p:nvSpPr>
        <p:spPr>
          <a:xfrm rot="10800000" flipH="1">
            <a:off x="3770906" y="1981200"/>
            <a:ext cx="656314" cy="42430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14992" y="0"/>
            <a:ext cx="9129008" cy="6378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3" name="Rectangle 4"/>
          <p:cNvSpPr>
            <a:spLocks noChangeArrowheads="1"/>
          </p:cNvSpPr>
          <p:nvPr/>
        </p:nvSpPr>
        <p:spPr bwMode="ltGray">
          <a:xfrm>
            <a:off x="251373" y="6586246"/>
            <a:ext cx="195480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 anchorCtr="1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 smtClean="0">
                <a:solidFill>
                  <a:srgbClr val="C0C0C0"/>
                </a:solidFill>
                <a:latin typeface="+mj-lt"/>
              </a:rPr>
              <a:t>© 2010 Cisco and/or its affiliates. All rights reserved.</a:t>
            </a:r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54" name="Rectangle 5"/>
          <p:cNvSpPr>
            <a:spLocks noChangeArrowheads="1"/>
          </p:cNvSpPr>
          <p:nvPr/>
        </p:nvSpPr>
        <p:spPr bwMode="ltGray">
          <a:xfrm>
            <a:off x="7763787" y="6584512"/>
            <a:ext cx="81186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sp>
        <p:nvSpPr>
          <p:cNvPr id="55" name="Rectangle 7"/>
          <p:cNvSpPr>
            <a:spLocks noChangeArrowheads="1"/>
          </p:cNvSpPr>
          <p:nvPr/>
        </p:nvSpPr>
        <p:spPr bwMode="ltGray">
          <a:xfrm>
            <a:off x="8649525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C0C0C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102" name="Rectangle 4"/>
          <p:cNvSpPr>
            <a:spLocks noChangeArrowheads="1"/>
          </p:cNvSpPr>
          <p:nvPr/>
        </p:nvSpPr>
        <p:spPr bwMode="ltGray">
          <a:xfrm>
            <a:off x="251373" y="6586246"/>
            <a:ext cx="195480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 anchorCtr="1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 smtClean="0">
                <a:solidFill>
                  <a:srgbClr val="C0C0C0"/>
                </a:solidFill>
                <a:latin typeface="+mj-lt"/>
              </a:rPr>
              <a:t>© 2010 Cisco and/or its affiliates. All rights reserved.</a:t>
            </a:r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103" name="Rectangle 5"/>
          <p:cNvSpPr>
            <a:spLocks noChangeArrowheads="1"/>
          </p:cNvSpPr>
          <p:nvPr/>
        </p:nvSpPr>
        <p:spPr bwMode="ltGray">
          <a:xfrm>
            <a:off x="7763787" y="6584512"/>
            <a:ext cx="81186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sp>
        <p:nvSpPr>
          <p:cNvPr id="104" name="Rectangle 7"/>
          <p:cNvSpPr>
            <a:spLocks noChangeArrowheads="1"/>
          </p:cNvSpPr>
          <p:nvPr/>
        </p:nvSpPr>
        <p:spPr bwMode="ltGray">
          <a:xfrm>
            <a:off x="8649525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C0C0C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4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6383" y="4464066"/>
            <a:ext cx="8112126" cy="384175"/>
          </a:xfrm>
        </p:spPr>
        <p:txBody>
          <a:bodyPr>
            <a:normAutofit/>
          </a:bodyPr>
          <a:lstStyle>
            <a:lvl1pPr marL="0" indent="0" algn="l">
              <a:buNone/>
              <a:defRPr lang="en-US" sz="2000" kern="1200" dirty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Presenter Name and Title Go Here</a:t>
            </a:r>
            <a:endParaRPr lang="en-US" dirty="0"/>
          </a:p>
        </p:txBody>
      </p:sp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>
          <a:xfrm>
            <a:off x="221393" y="1248229"/>
            <a:ext cx="8112125" cy="2907239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kern="1200" spc="-200" baseline="0" dirty="0">
                <a:gradFill flip="none" rotWithShape="1">
                  <a:gsLst>
                    <a:gs pos="0">
                      <a:srgbClr val="55E6ED"/>
                    </a:gs>
                    <a:gs pos="80000">
                      <a:srgbClr val="009249"/>
                    </a:gs>
                  </a:gsLst>
                  <a:lin ang="120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 Goes Here</a:t>
            </a:r>
            <a:endParaRPr lang="en-US" dirty="0"/>
          </a:p>
        </p:txBody>
      </p:sp>
      <p:sp>
        <p:nvSpPr>
          <p:cNvPr id="110" name="Rectangle 4"/>
          <p:cNvSpPr>
            <a:spLocks noChangeArrowheads="1"/>
          </p:cNvSpPr>
          <p:nvPr/>
        </p:nvSpPr>
        <p:spPr bwMode="ltGray">
          <a:xfrm>
            <a:off x="251373" y="6586246"/>
            <a:ext cx="195480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 anchorCtr="1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 smtClean="0">
                <a:solidFill>
                  <a:srgbClr val="C0C0C0"/>
                </a:solidFill>
                <a:latin typeface="+mj-lt"/>
              </a:rPr>
              <a:t>© 2010 Cisco and/or its affiliates. All rights reserved.</a:t>
            </a:r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111" name="Rectangle 5"/>
          <p:cNvSpPr>
            <a:spLocks noChangeArrowheads="1"/>
          </p:cNvSpPr>
          <p:nvPr/>
        </p:nvSpPr>
        <p:spPr bwMode="ltGray">
          <a:xfrm>
            <a:off x="7763787" y="6584512"/>
            <a:ext cx="81186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sp>
        <p:nvSpPr>
          <p:cNvPr id="112" name="Rectangle 7"/>
          <p:cNvSpPr>
            <a:spLocks noChangeArrowheads="1"/>
          </p:cNvSpPr>
          <p:nvPr/>
        </p:nvSpPr>
        <p:spPr bwMode="ltGray">
          <a:xfrm>
            <a:off x="8649525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C0C0C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grpSp>
        <p:nvGrpSpPr>
          <p:cNvPr id="2" name="Group 67"/>
          <p:cNvGrpSpPr/>
          <p:nvPr/>
        </p:nvGrpSpPr>
        <p:grpSpPr>
          <a:xfrm>
            <a:off x="341314" y="311151"/>
            <a:ext cx="829170" cy="438358"/>
            <a:chOff x="609600" y="528537"/>
            <a:chExt cx="1444734" cy="763789"/>
          </a:xfrm>
          <a:gradFill flip="none" rotWithShape="1">
            <a:gsLst>
              <a:gs pos="11000">
                <a:schemeClr val="accent2"/>
              </a:gs>
              <a:gs pos="100000">
                <a:schemeClr val="accent5"/>
              </a:gs>
            </a:gsLst>
            <a:lin ang="2700000" scaled="1"/>
            <a:tileRect/>
          </a:gradFill>
        </p:grpSpPr>
        <p:sp>
          <p:nvSpPr>
            <p:cNvPr id="69" name="Rectangle 68"/>
            <p:cNvSpPr>
              <a:spLocks noChangeArrowheads="1"/>
            </p:cNvSpPr>
            <p:nvPr/>
          </p:nvSpPr>
          <p:spPr bwMode="black">
            <a:xfrm>
              <a:off x="1016578" y="1035681"/>
              <a:ext cx="65914" cy="2497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black">
            <a:xfrm>
              <a:off x="1400563" y="1028765"/>
              <a:ext cx="190843" cy="263561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1" y="80"/>
                </a:cxn>
                <a:cxn ang="0">
                  <a:pos x="0" y="40"/>
                </a:cxn>
                <a:cxn ang="0">
                  <a:pos x="41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black">
            <a:xfrm>
              <a:off x="740661" y="1028765"/>
              <a:ext cx="190843" cy="263561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2" name="Freeform 71"/>
            <p:cNvSpPr>
              <a:spLocks noEditPoints="1"/>
            </p:cNvSpPr>
            <p:nvPr/>
          </p:nvSpPr>
          <p:spPr bwMode="black">
            <a:xfrm>
              <a:off x="1660385" y="1028765"/>
              <a:ext cx="262122" cy="263561"/>
            </a:xfrm>
            <a:custGeom>
              <a:avLst/>
              <a:gdLst/>
              <a:ahLst/>
              <a:cxnLst>
                <a:cxn ang="0">
                  <a:pos x="80" y="40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80" y="40"/>
                </a:cxn>
                <a:cxn ang="0">
                  <a:pos x="40" y="20"/>
                </a:cxn>
                <a:cxn ang="0">
                  <a:pos x="20" y="40"/>
                </a:cxn>
                <a:cxn ang="0">
                  <a:pos x="40" y="60"/>
                </a:cxn>
                <a:cxn ang="0">
                  <a:pos x="60" y="40"/>
                </a:cxn>
                <a:cxn ang="0">
                  <a:pos x="40" y="20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black">
            <a:xfrm>
              <a:off x="1167566" y="1028765"/>
              <a:ext cx="170916" cy="263561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32" y="17"/>
                </a:cxn>
                <a:cxn ang="0">
                  <a:pos x="20" y="23"/>
                </a:cxn>
                <a:cxn ang="0">
                  <a:pos x="29" y="30"/>
                </a:cxn>
                <a:cxn ang="0">
                  <a:pos x="34" y="32"/>
                </a:cxn>
                <a:cxn ang="0">
                  <a:pos x="52" y="54"/>
                </a:cxn>
                <a:cxn ang="0">
                  <a:pos x="21" y="80"/>
                </a:cxn>
                <a:cxn ang="0">
                  <a:pos x="0" y="77"/>
                </a:cxn>
                <a:cxn ang="0">
                  <a:pos x="0" y="60"/>
                </a:cxn>
                <a:cxn ang="0">
                  <a:pos x="18" y="63"/>
                </a:cxn>
                <a:cxn ang="0">
                  <a:pos x="32" y="56"/>
                </a:cxn>
                <a:cxn ang="0">
                  <a:pos x="23" y="48"/>
                </a:cxn>
                <a:cxn ang="0">
                  <a:pos x="19" y="47"/>
                </a:cxn>
                <a:cxn ang="0">
                  <a:pos x="0" y="24"/>
                </a:cxn>
                <a:cxn ang="0">
                  <a:pos x="28" y="0"/>
                </a:cxn>
                <a:cxn ang="0">
                  <a:pos x="47" y="3"/>
                </a:cxn>
                <a:cxn ang="0">
                  <a:pos x="47" y="19"/>
                </a:cxn>
              </a:cxnLst>
              <a:rect l="0" t="0" r="r" b="b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black">
            <a:xfrm>
              <a:off x="609600" y="732931"/>
              <a:ext cx="62081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black">
            <a:xfrm>
              <a:off x="783581" y="646870"/>
              <a:ext cx="62081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black">
            <a:xfrm>
              <a:off x="954497" y="528537"/>
              <a:ext cx="62081" cy="394958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black">
            <a:xfrm>
              <a:off x="1128478" y="646870"/>
              <a:ext cx="62081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black">
            <a:xfrm>
              <a:off x="1298627" y="732931"/>
              <a:ext cx="65914" cy="128323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20" y="30"/>
                </a:cxn>
                <a:cxn ang="0">
                  <a:pos x="20" y="10"/>
                </a:cxn>
              </a:cxnLst>
              <a:rect l="0" t="0" r="r" b="b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black">
            <a:xfrm>
              <a:off x="1472608" y="646870"/>
              <a:ext cx="62848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black">
            <a:xfrm>
              <a:off x="1646590" y="528537"/>
              <a:ext cx="62848" cy="394958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9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black">
            <a:xfrm>
              <a:off x="1817505" y="646870"/>
              <a:ext cx="62848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black">
            <a:xfrm>
              <a:off x="1991486" y="732931"/>
              <a:ext cx="62848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9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57" name="Rectangle 56"/>
          <p:cNvSpPr/>
          <p:nvPr/>
        </p:nvSpPr>
        <p:spPr>
          <a:xfrm>
            <a:off x="1" y="6541294"/>
            <a:ext cx="9129008" cy="316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9" name="Rectangle 5"/>
          <p:cNvSpPr>
            <a:spLocks noChangeArrowheads="1"/>
          </p:cNvSpPr>
          <p:nvPr/>
        </p:nvSpPr>
        <p:spPr bwMode="ltGray">
          <a:xfrm>
            <a:off x="7763787" y="6584512"/>
            <a:ext cx="81186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sp>
        <p:nvSpPr>
          <p:cNvPr id="56" name="Rectangle 4"/>
          <p:cNvSpPr>
            <a:spLocks noChangeArrowheads="1"/>
          </p:cNvSpPr>
          <p:nvPr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 smtClean="0">
                <a:solidFill>
                  <a:srgbClr val="C0C0C0"/>
                </a:solidFill>
                <a:latin typeface="+mj-lt"/>
              </a:rPr>
              <a:t>© 2010 Cisco and/or its affiliates. All rights reserved.</a:t>
            </a:r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52" name="Rectangle 7"/>
          <p:cNvSpPr>
            <a:spLocks noChangeArrowheads="1"/>
          </p:cNvSpPr>
          <p:nvPr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C0C0C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solid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</p:spPr>
      </p:pic>
      <p:sp>
        <p:nvSpPr>
          <p:cNvPr id="29" name="Rounded Rectangle 28"/>
          <p:cNvSpPr/>
          <p:nvPr/>
        </p:nvSpPr>
        <p:spPr>
          <a:xfrm>
            <a:off x="1823499" y="-3570592"/>
            <a:ext cx="1729740" cy="140141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8000"/>
                </a:scheme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0" y="-637720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8000"/>
                </a:scheme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1" name="Rounded Rectangle 30"/>
          <p:cNvSpPr/>
          <p:nvPr/>
        </p:nvSpPr>
        <p:spPr>
          <a:xfrm rot="10800000">
            <a:off x="1013791" y="4248605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585483" y="-2913279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>
                  <a:lumMod val="75000"/>
                  <a:alpha val="28000"/>
                </a:schemeClr>
              </a:gs>
              <a:gs pos="100000">
                <a:schemeClr val="accent4">
                  <a:lumMod val="75000"/>
                  <a:alpha val="2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8105451" y="5699195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>
                  <a:lumMod val="75000"/>
                  <a:alpha val="28000"/>
                </a:schemeClr>
              </a:gs>
              <a:gs pos="100000">
                <a:schemeClr val="accent4">
                  <a:lumMod val="75000"/>
                  <a:alpha val="2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4" name="Rounded Rectangle 33"/>
          <p:cNvSpPr/>
          <p:nvPr/>
        </p:nvSpPr>
        <p:spPr>
          <a:xfrm rot="10800000">
            <a:off x="3036073" y="1516172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393" y="1236689"/>
            <a:ext cx="8112125" cy="2918779"/>
          </a:xfrm>
        </p:spPr>
        <p:txBody>
          <a:bodyPr/>
          <a:lstStyle>
            <a:lvl1pPr>
              <a:lnSpc>
                <a:spcPct val="90000"/>
              </a:lnSpc>
              <a:defRPr sz="6000" b="0" spc="-2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Presentation Title Goes Here</a:t>
            </a:r>
            <a:endParaRPr lang="en-US" dirty="0"/>
          </a:p>
        </p:txBody>
      </p:sp>
      <p:grpSp>
        <p:nvGrpSpPr>
          <p:cNvPr id="4" name="Group 38"/>
          <p:cNvGrpSpPr/>
          <p:nvPr/>
        </p:nvGrpSpPr>
        <p:grpSpPr>
          <a:xfrm>
            <a:off x="341314" y="311151"/>
            <a:ext cx="829170" cy="438358"/>
            <a:chOff x="609600" y="528537"/>
            <a:chExt cx="1444734" cy="763789"/>
          </a:xfrm>
          <a:solidFill>
            <a:schemeClr val="bg1"/>
          </a:solidFill>
        </p:grpSpPr>
        <p:sp>
          <p:nvSpPr>
            <p:cNvPr id="64" name="Rectangle 63"/>
            <p:cNvSpPr>
              <a:spLocks noChangeArrowheads="1"/>
            </p:cNvSpPr>
            <p:nvPr/>
          </p:nvSpPr>
          <p:spPr bwMode="black">
            <a:xfrm>
              <a:off x="1016578" y="1035681"/>
              <a:ext cx="65914" cy="2497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black">
            <a:xfrm>
              <a:off x="1400563" y="1028765"/>
              <a:ext cx="190843" cy="263561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1" y="80"/>
                </a:cxn>
                <a:cxn ang="0">
                  <a:pos x="0" y="40"/>
                </a:cxn>
                <a:cxn ang="0">
                  <a:pos x="41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black">
            <a:xfrm>
              <a:off x="740661" y="1028765"/>
              <a:ext cx="190843" cy="263561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7" name="Freeform 66"/>
            <p:cNvSpPr>
              <a:spLocks noEditPoints="1"/>
            </p:cNvSpPr>
            <p:nvPr/>
          </p:nvSpPr>
          <p:spPr bwMode="black">
            <a:xfrm>
              <a:off x="1660385" y="1028765"/>
              <a:ext cx="262122" cy="263561"/>
            </a:xfrm>
            <a:custGeom>
              <a:avLst/>
              <a:gdLst/>
              <a:ahLst/>
              <a:cxnLst>
                <a:cxn ang="0">
                  <a:pos x="80" y="40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80" y="40"/>
                </a:cxn>
                <a:cxn ang="0">
                  <a:pos x="40" y="20"/>
                </a:cxn>
                <a:cxn ang="0">
                  <a:pos x="20" y="40"/>
                </a:cxn>
                <a:cxn ang="0">
                  <a:pos x="40" y="60"/>
                </a:cxn>
                <a:cxn ang="0">
                  <a:pos x="60" y="40"/>
                </a:cxn>
                <a:cxn ang="0">
                  <a:pos x="40" y="20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black">
            <a:xfrm>
              <a:off x="1167566" y="1028765"/>
              <a:ext cx="170916" cy="263561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32" y="17"/>
                </a:cxn>
                <a:cxn ang="0">
                  <a:pos x="20" y="23"/>
                </a:cxn>
                <a:cxn ang="0">
                  <a:pos x="29" y="30"/>
                </a:cxn>
                <a:cxn ang="0">
                  <a:pos x="34" y="32"/>
                </a:cxn>
                <a:cxn ang="0">
                  <a:pos x="52" y="54"/>
                </a:cxn>
                <a:cxn ang="0">
                  <a:pos x="21" y="80"/>
                </a:cxn>
                <a:cxn ang="0">
                  <a:pos x="0" y="77"/>
                </a:cxn>
                <a:cxn ang="0">
                  <a:pos x="0" y="60"/>
                </a:cxn>
                <a:cxn ang="0">
                  <a:pos x="18" y="63"/>
                </a:cxn>
                <a:cxn ang="0">
                  <a:pos x="32" y="56"/>
                </a:cxn>
                <a:cxn ang="0">
                  <a:pos x="23" y="48"/>
                </a:cxn>
                <a:cxn ang="0">
                  <a:pos x="19" y="47"/>
                </a:cxn>
                <a:cxn ang="0">
                  <a:pos x="0" y="24"/>
                </a:cxn>
                <a:cxn ang="0">
                  <a:pos x="28" y="0"/>
                </a:cxn>
                <a:cxn ang="0">
                  <a:pos x="47" y="3"/>
                </a:cxn>
                <a:cxn ang="0">
                  <a:pos x="47" y="19"/>
                </a:cxn>
              </a:cxnLst>
              <a:rect l="0" t="0" r="r" b="b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black">
            <a:xfrm>
              <a:off x="609600" y="732931"/>
              <a:ext cx="62081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black">
            <a:xfrm>
              <a:off x="783581" y="646870"/>
              <a:ext cx="62081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black">
            <a:xfrm>
              <a:off x="954497" y="528537"/>
              <a:ext cx="62081" cy="394958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black">
            <a:xfrm>
              <a:off x="1128478" y="646870"/>
              <a:ext cx="62081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black">
            <a:xfrm>
              <a:off x="1298627" y="732931"/>
              <a:ext cx="65914" cy="128323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20" y="30"/>
                </a:cxn>
                <a:cxn ang="0">
                  <a:pos x="20" y="10"/>
                </a:cxn>
              </a:cxnLst>
              <a:rect l="0" t="0" r="r" b="b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black">
            <a:xfrm>
              <a:off x="1472608" y="646870"/>
              <a:ext cx="62848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black">
            <a:xfrm>
              <a:off x="1646590" y="528537"/>
              <a:ext cx="62848" cy="394958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9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black">
            <a:xfrm>
              <a:off x="1817505" y="646870"/>
              <a:ext cx="62848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black">
            <a:xfrm>
              <a:off x="1991486" y="732931"/>
              <a:ext cx="62848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9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6383" y="4464068"/>
            <a:ext cx="8112126" cy="38417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 Name and Title Go Here</a:t>
            </a:r>
            <a:endParaRPr lang="en-US" dirty="0"/>
          </a:p>
        </p:txBody>
      </p:sp>
      <p:sp>
        <p:nvSpPr>
          <p:cNvPr id="58" name="Rectangle 5"/>
          <p:cNvSpPr>
            <a:spLocks noChangeArrowheads="1"/>
          </p:cNvSpPr>
          <p:nvPr/>
        </p:nvSpPr>
        <p:spPr bwMode="ltGray">
          <a:xfrm>
            <a:off x="7763787" y="6584512"/>
            <a:ext cx="81186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chemeClr val="bg2"/>
                </a:solidFill>
                <a:latin typeface="+mj-lt"/>
              </a:rPr>
              <a:t>Cisco Confidential</a:t>
            </a:r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 smtClean="0">
                <a:solidFill>
                  <a:srgbClr val="FFFFFF"/>
                </a:solidFill>
                <a:latin typeface="+mj-lt"/>
              </a:rPr>
              <a:t>© 2010 Cisco and/or its affiliates. All rights reserved.</a:t>
            </a:r>
            <a:endParaRPr lang="en-US" sz="6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chemeClr val="bg1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repeatCount="indefinite" accel="50000" decel="50000" autoRev="1" fill="remove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2.22045E-16 L -2.77778E-6 -1.425 " pathEditMode="fixed" rAng="0" ptsTypes="AA">
                                      <p:cBhvr>
                                        <p:cTn id="6" dur="4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96296E-6 L 3.05556E-6 0.88611 " pathEditMode="fixed" rAng="0" ptsTypes="AA">
                                      <p:cBhvr>
                                        <p:cTn id="8" dur="4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repeatCount="indefinite" accel="50000" decel="50000" autoRev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3.7037E-6 L -2.5E-6 -1.33195 " pathEditMode="fixed" rAng="0" ptsTypes="AA">
                                      <p:cBhvr>
                                        <p:cTn id="10" dur="4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repeatCount="indefinite" accel="50000" decel="50000" autoRev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-1.94444E-6 4.07407E-6 L -1.94444E-6 -1.42084 " pathEditMode="fixed" rAng="0" ptsTypes="AA">
                                      <p:cBhvr>
                                        <p:cTn id="12" dur="4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1.94444E-6 4.07407E-6 L 1.94444E-6 0.81944 " pathEditMode="fixed" rAng="0" ptsTypes="AA">
                                      <p:cBhvr>
                                        <p:cTn id="14" dur="4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61111E-6 2.59259E-6 L -3.61111E-6 1.19028 " pathEditMode="fixed" rAng="0" ptsTypes="AA">
                                      <p:cBhvr>
                                        <p:cTn id="16" dur="4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 solid gradient_sta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</p:spPr>
      </p:pic>
      <p:sp>
        <p:nvSpPr>
          <p:cNvPr id="37" name="Rounded Rectangle 36"/>
          <p:cNvSpPr/>
          <p:nvPr/>
        </p:nvSpPr>
        <p:spPr>
          <a:xfrm>
            <a:off x="1823499" y="3308943"/>
            <a:ext cx="1729740" cy="140141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8000"/>
                </a:scheme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0" y="1236689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8000"/>
                </a:scheme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9" name="Rounded Rectangle 38"/>
          <p:cNvSpPr/>
          <p:nvPr/>
        </p:nvSpPr>
        <p:spPr>
          <a:xfrm rot="10800000">
            <a:off x="1013791" y="4248605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6585483" y="-2056029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>
                  <a:lumMod val="75000"/>
                  <a:alpha val="28000"/>
                </a:schemeClr>
              </a:gs>
              <a:gs pos="100000">
                <a:schemeClr val="accent4">
                  <a:lumMod val="75000"/>
                  <a:alpha val="2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8105451" y="2783785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>
                  <a:lumMod val="75000"/>
                  <a:alpha val="28000"/>
                </a:schemeClr>
              </a:gs>
              <a:gs pos="100000">
                <a:schemeClr val="accent4">
                  <a:lumMod val="75000"/>
                  <a:alpha val="2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2" name="Rounded Rectangle 41"/>
          <p:cNvSpPr/>
          <p:nvPr/>
        </p:nvSpPr>
        <p:spPr>
          <a:xfrm rot="10800000">
            <a:off x="3036073" y="174390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393" y="1236689"/>
            <a:ext cx="8112125" cy="2918779"/>
          </a:xfrm>
        </p:spPr>
        <p:txBody>
          <a:bodyPr/>
          <a:lstStyle>
            <a:lvl1pPr>
              <a:lnSpc>
                <a:spcPct val="90000"/>
              </a:lnSpc>
              <a:defRPr sz="6000" b="0" spc="-2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Presentation Title Goes Here</a:t>
            </a:r>
            <a:endParaRPr lang="en-US" dirty="0"/>
          </a:p>
        </p:txBody>
      </p:sp>
      <p:grpSp>
        <p:nvGrpSpPr>
          <p:cNvPr id="4" name="Group 38"/>
          <p:cNvGrpSpPr/>
          <p:nvPr/>
        </p:nvGrpSpPr>
        <p:grpSpPr>
          <a:xfrm>
            <a:off x="341314" y="311151"/>
            <a:ext cx="829170" cy="438358"/>
            <a:chOff x="609600" y="528537"/>
            <a:chExt cx="1444734" cy="763789"/>
          </a:xfrm>
          <a:solidFill>
            <a:schemeClr val="bg1"/>
          </a:solidFill>
        </p:grpSpPr>
        <p:sp>
          <p:nvSpPr>
            <p:cNvPr id="64" name="Rectangle 63"/>
            <p:cNvSpPr>
              <a:spLocks noChangeArrowheads="1"/>
            </p:cNvSpPr>
            <p:nvPr/>
          </p:nvSpPr>
          <p:spPr bwMode="black">
            <a:xfrm>
              <a:off x="1016578" y="1035681"/>
              <a:ext cx="65914" cy="2497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black">
            <a:xfrm>
              <a:off x="1400563" y="1028765"/>
              <a:ext cx="190843" cy="263561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1" y="80"/>
                </a:cxn>
                <a:cxn ang="0">
                  <a:pos x="0" y="40"/>
                </a:cxn>
                <a:cxn ang="0">
                  <a:pos x="41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black">
            <a:xfrm>
              <a:off x="740661" y="1028765"/>
              <a:ext cx="190843" cy="263561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7" name="Freeform 66"/>
            <p:cNvSpPr>
              <a:spLocks noEditPoints="1"/>
            </p:cNvSpPr>
            <p:nvPr/>
          </p:nvSpPr>
          <p:spPr bwMode="black">
            <a:xfrm>
              <a:off x="1660385" y="1028765"/>
              <a:ext cx="262122" cy="263561"/>
            </a:xfrm>
            <a:custGeom>
              <a:avLst/>
              <a:gdLst/>
              <a:ahLst/>
              <a:cxnLst>
                <a:cxn ang="0">
                  <a:pos x="80" y="40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80" y="40"/>
                </a:cxn>
                <a:cxn ang="0">
                  <a:pos x="40" y="20"/>
                </a:cxn>
                <a:cxn ang="0">
                  <a:pos x="20" y="40"/>
                </a:cxn>
                <a:cxn ang="0">
                  <a:pos x="40" y="60"/>
                </a:cxn>
                <a:cxn ang="0">
                  <a:pos x="60" y="40"/>
                </a:cxn>
                <a:cxn ang="0">
                  <a:pos x="40" y="20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black">
            <a:xfrm>
              <a:off x="1167566" y="1028765"/>
              <a:ext cx="170916" cy="263561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32" y="17"/>
                </a:cxn>
                <a:cxn ang="0">
                  <a:pos x="20" y="23"/>
                </a:cxn>
                <a:cxn ang="0">
                  <a:pos x="29" y="30"/>
                </a:cxn>
                <a:cxn ang="0">
                  <a:pos x="34" y="32"/>
                </a:cxn>
                <a:cxn ang="0">
                  <a:pos x="52" y="54"/>
                </a:cxn>
                <a:cxn ang="0">
                  <a:pos x="21" y="80"/>
                </a:cxn>
                <a:cxn ang="0">
                  <a:pos x="0" y="77"/>
                </a:cxn>
                <a:cxn ang="0">
                  <a:pos x="0" y="60"/>
                </a:cxn>
                <a:cxn ang="0">
                  <a:pos x="18" y="63"/>
                </a:cxn>
                <a:cxn ang="0">
                  <a:pos x="32" y="56"/>
                </a:cxn>
                <a:cxn ang="0">
                  <a:pos x="23" y="48"/>
                </a:cxn>
                <a:cxn ang="0">
                  <a:pos x="19" y="47"/>
                </a:cxn>
                <a:cxn ang="0">
                  <a:pos x="0" y="24"/>
                </a:cxn>
                <a:cxn ang="0">
                  <a:pos x="28" y="0"/>
                </a:cxn>
                <a:cxn ang="0">
                  <a:pos x="47" y="3"/>
                </a:cxn>
                <a:cxn ang="0">
                  <a:pos x="47" y="19"/>
                </a:cxn>
              </a:cxnLst>
              <a:rect l="0" t="0" r="r" b="b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black">
            <a:xfrm>
              <a:off x="609600" y="732931"/>
              <a:ext cx="62081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black">
            <a:xfrm>
              <a:off x="783581" y="646870"/>
              <a:ext cx="62081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black">
            <a:xfrm>
              <a:off x="954497" y="528537"/>
              <a:ext cx="62081" cy="394958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black">
            <a:xfrm>
              <a:off x="1128478" y="646870"/>
              <a:ext cx="62081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black">
            <a:xfrm>
              <a:off x="1298627" y="732931"/>
              <a:ext cx="65914" cy="128323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20" y="30"/>
                </a:cxn>
                <a:cxn ang="0">
                  <a:pos x="20" y="10"/>
                </a:cxn>
              </a:cxnLst>
              <a:rect l="0" t="0" r="r" b="b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black">
            <a:xfrm>
              <a:off x="1472608" y="646870"/>
              <a:ext cx="62848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black">
            <a:xfrm>
              <a:off x="1646590" y="528537"/>
              <a:ext cx="62848" cy="394958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9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black">
            <a:xfrm>
              <a:off x="1817505" y="646870"/>
              <a:ext cx="62848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black">
            <a:xfrm>
              <a:off x="1991486" y="732931"/>
              <a:ext cx="62848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9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6383" y="4464068"/>
            <a:ext cx="8112126" cy="38417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 Name and Title Go Here</a:t>
            </a:r>
            <a:endParaRPr lang="en-US" dirty="0"/>
          </a:p>
        </p:txBody>
      </p:sp>
      <p:sp>
        <p:nvSpPr>
          <p:cNvPr id="58" name="Rectangle 5"/>
          <p:cNvSpPr>
            <a:spLocks noChangeArrowheads="1"/>
          </p:cNvSpPr>
          <p:nvPr/>
        </p:nvSpPr>
        <p:spPr bwMode="ltGray">
          <a:xfrm>
            <a:off x="7763787" y="6584512"/>
            <a:ext cx="81186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chemeClr val="bg2"/>
                </a:solidFill>
                <a:latin typeface="+mj-lt"/>
              </a:rPr>
              <a:t>Cisco Confidential</a:t>
            </a:r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 smtClean="0">
                <a:solidFill>
                  <a:srgbClr val="FFFFFF"/>
                </a:solidFill>
                <a:latin typeface="+mj-lt"/>
              </a:rPr>
              <a:t>© 2010 Cisco and/or its affiliates. All rights reserved.</a:t>
            </a:r>
            <a:endParaRPr lang="en-US" sz="6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29" name="Rectangle 7"/>
          <p:cNvSpPr>
            <a:spLocks noChangeArrowheads="1"/>
          </p:cNvSpPr>
          <p:nvPr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chemeClr val="bg1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contractor\Desktop\Pattern_Half_P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75" y="3102726"/>
            <a:ext cx="8477250" cy="3438525"/>
          </a:xfrm>
          <a:prstGeom prst="rect">
            <a:avLst/>
          </a:prstGeom>
          <a:noFill/>
        </p:spPr>
      </p:pic>
      <p:sp>
        <p:nvSpPr>
          <p:cNvPr id="26" name="Rectangle 25"/>
          <p:cNvSpPr/>
          <p:nvPr/>
        </p:nvSpPr>
        <p:spPr>
          <a:xfrm>
            <a:off x="217357" y="3020518"/>
            <a:ext cx="8694295" cy="3357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white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393" y="399143"/>
            <a:ext cx="8112125" cy="2407042"/>
          </a:xfr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400" b="0" kern="1200" spc="-150" baseline="0" dirty="0">
                <a:gradFill flip="none" rotWithShape="1">
                  <a:gsLst>
                    <a:gs pos="0">
                      <a:srgbClr val="55E6ED"/>
                    </a:gs>
                    <a:gs pos="80000">
                      <a:srgbClr val="009249"/>
                    </a:gs>
                  </a:gsLst>
                  <a:lin ang="120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 Goes Here</a:t>
            </a:r>
            <a:endParaRPr lang="en-US" dirty="0"/>
          </a:p>
        </p:txBody>
      </p:sp>
      <p:sp>
        <p:nvSpPr>
          <p:cNvPr id="47" name="Rectangle 3"/>
          <p:cNvSpPr>
            <a:spLocks noChangeArrowheads="1"/>
          </p:cNvSpPr>
          <p:nvPr/>
        </p:nvSpPr>
        <p:spPr bwMode="hidden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ltGray">
          <a:xfrm>
            <a:off x="7763787" y="6584512"/>
            <a:ext cx="81186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 smtClean="0">
                <a:solidFill>
                  <a:srgbClr val="C0C0C0"/>
                </a:solidFill>
                <a:latin typeface="+mj-lt"/>
              </a:rPr>
              <a:t>© 2010 Cisco and/or its affiliates. All rights reserved.</a:t>
            </a:r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C0C0C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pic>
        <p:nvPicPr>
          <p:cNvPr id="13" name="Picture 12" descr="bottom ba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3375" y="6378339"/>
            <a:ext cx="8477250" cy="16291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81481E-6 L -1.94444E-6 -0.48102 " pathEditMode="relative" rAng="0" ptsTypes="AA">
                                      <p:cBhvr>
                                        <p:cTn id="6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02" y="432215"/>
            <a:ext cx="8588861" cy="838200"/>
          </a:xfrm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-10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39713" y="1344168"/>
            <a:ext cx="8578850" cy="4965192"/>
          </a:xfrm>
        </p:spPr>
        <p:txBody>
          <a:bodyPr/>
          <a:lstStyle>
            <a:lvl1pPr>
              <a:lnSpc>
                <a:spcPct val="95000"/>
              </a:lnSpc>
              <a:spcBef>
                <a:spcPts val="1480"/>
              </a:spcBef>
              <a:defRPr sz="2200">
                <a:solidFill>
                  <a:srgbClr val="435153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600"/>
              </a:spcBef>
              <a:defRPr>
                <a:solidFill>
                  <a:srgbClr val="435153"/>
                </a:solidFill>
                <a:latin typeface="+mj-lt"/>
              </a:defRPr>
            </a:lvl2pPr>
            <a:lvl3pPr>
              <a:defRPr>
                <a:solidFill>
                  <a:srgbClr val="435153"/>
                </a:solidFill>
                <a:latin typeface="+mj-lt"/>
              </a:defRPr>
            </a:lvl3pPr>
            <a:lvl4pPr>
              <a:defRPr>
                <a:solidFill>
                  <a:srgbClr val="435153"/>
                </a:solidFill>
                <a:latin typeface="+mj-lt"/>
              </a:defRPr>
            </a:lvl4pPr>
            <a:lvl5pPr>
              <a:defRPr>
                <a:solidFill>
                  <a:srgbClr val="435153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_Heav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02" y="432215"/>
            <a:ext cx="8588861" cy="838200"/>
          </a:xfrm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-10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 noChangeAspect="1"/>
          </p:cNvSpPr>
          <p:nvPr>
            <p:ph type="body" sz="quarter" idx="10"/>
          </p:nvPr>
        </p:nvSpPr>
        <p:spPr>
          <a:xfrm>
            <a:off x="239713" y="1339745"/>
            <a:ext cx="4122425" cy="4965700"/>
          </a:xfrm>
        </p:spPr>
        <p:txBody>
          <a:bodyPr>
            <a:normAutofit/>
          </a:bodyPr>
          <a:lstStyle>
            <a:lvl1pPr>
              <a:lnSpc>
                <a:spcPct val="95000"/>
              </a:lnSpc>
              <a:spcBef>
                <a:spcPts val="1480"/>
              </a:spcBef>
              <a:defRPr sz="1800">
                <a:solidFill>
                  <a:srgbClr val="435153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600"/>
              </a:spcBef>
              <a:defRPr sz="1400">
                <a:solidFill>
                  <a:srgbClr val="435153"/>
                </a:solidFill>
                <a:latin typeface="+mj-lt"/>
              </a:defRPr>
            </a:lvl2pPr>
            <a:lvl3pPr>
              <a:defRPr sz="1200">
                <a:solidFill>
                  <a:srgbClr val="435153"/>
                </a:solidFill>
                <a:latin typeface="+mj-lt"/>
              </a:defRPr>
            </a:lvl3pPr>
            <a:lvl4pPr>
              <a:defRPr sz="1100">
                <a:solidFill>
                  <a:srgbClr val="435153"/>
                </a:solidFill>
                <a:latin typeface="+mj-lt"/>
              </a:defRPr>
            </a:lvl4pPr>
            <a:lvl5pPr>
              <a:defRPr sz="1100">
                <a:solidFill>
                  <a:srgbClr val="435153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706781" y="1339745"/>
            <a:ext cx="4122425" cy="4965700"/>
          </a:xfrm>
        </p:spPr>
        <p:txBody>
          <a:bodyPr>
            <a:normAutofit/>
          </a:bodyPr>
          <a:lstStyle>
            <a:lvl1pPr>
              <a:lnSpc>
                <a:spcPct val="95000"/>
              </a:lnSpc>
              <a:spcBef>
                <a:spcPts val="1480"/>
              </a:spcBef>
              <a:defRPr sz="1800">
                <a:solidFill>
                  <a:srgbClr val="435153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600"/>
              </a:spcBef>
              <a:defRPr sz="1400">
                <a:solidFill>
                  <a:srgbClr val="435153"/>
                </a:solidFill>
                <a:latin typeface="+mj-lt"/>
              </a:defRPr>
            </a:lvl2pPr>
            <a:lvl3pPr>
              <a:defRPr sz="1200">
                <a:solidFill>
                  <a:srgbClr val="435153"/>
                </a:solidFill>
                <a:latin typeface="+mj-lt"/>
              </a:defRPr>
            </a:lvl3pPr>
            <a:lvl4pPr>
              <a:defRPr sz="1100">
                <a:solidFill>
                  <a:srgbClr val="435153"/>
                </a:solidFill>
                <a:latin typeface="+mj-lt"/>
              </a:defRPr>
            </a:lvl4pPr>
            <a:lvl5pPr>
              <a:defRPr sz="1100">
                <a:solidFill>
                  <a:srgbClr val="435153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ullet with 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984231" y="1411242"/>
            <a:ext cx="3759720" cy="479399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2F4FA"/>
              </a:gs>
              <a:gs pos="47000">
                <a:schemeClr val="bg1"/>
              </a:gs>
              <a:gs pos="100000">
                <a:srgbClr val="E2F4FA"/>
              </a:gs>
            </a:gsLst>
            <a:lin ang="2700000" scaled="1"/>
            <a:tileRect/>
          </a:gradFill>
          <a:ln>
            <a:noFill/>
          </a:ln>
          <a:effectLst>
            <a:outerShdw blurRad="1143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39713" y="1339745"/>
            <a:ext cx="4103687" cy="4965700"/>
          </a:xfrm>
        </p:spPr>
        <p:txBody>
          <a:bodyPr/>
          <a:lstStyle>
            <a:lvl1pPr>
              <a:lnSpc>
                <a:spcPct val="95000"/>
              </a:lnSpc>
              <a:spcBef>
                <a:spcPts val="1480"/>
              </a:spcBef>
              <a:defRPr sz="2200">
                <a:solidFill>
                  <a:srgbClr val="435153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600"/>
              </a:spcBef>
              <a:defRPr>
                <a:solidFill>
                  <a:srgbClr val="435153"/>
                </a:solidFill>
                <a:latin typeface="+mj-lt"/>
              </a:defRPr>
            </a:lvl2pPr>
            <a:lvl3pPr>
              <a:defRPr>
                <a:solidFill>
                  <a:srgbClr val="435153"/>
                </a:solidFill>
                <a:latin typeface="+mj-lt"/>
              </a:defRPr>
            </a:lvl3pPr>
            <a:lvl4pPr>
              <a:defRPr>
                <a:solidFill>
                  <a:srgbClr val="435153"/>
                </a:solidFill>
                <a:latin typeface="+mj-lt"/>
              </a:defRPr>
            </a:lvl4pPr>
            <a:lvl5pPr>
              <a:defRPr>
                <a:solidFill>
                  <a:srgbClr val="435153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221224" y="1747683"/>
            <a:ext cx="3236976" cy="646331"/>
          </a:xfrm>
        </p:spPr>
        <p:txBody>
          <a:bodyPr>
            <a:spAutoFit/>
          </a:bodyPr>
          <a:lstStyle>
            <a:lvl1pPr marL="114300" indent="-114300"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lang="en-US" sz="2000" kern="1200" dirty="0" smtClean="0">
                <a:gradFill>
                  <a:gsLst>
                    <a:gs pos="0">
                      <a:schemeClr val="tx1"/>
                    </a:gs>
                    <a:gs pos="47000">
                      <a:schemeClr val="accent2"/>
                    </a:gs>
                    <a:gs pos="100000">
                      <a:schemeClr val="accent4"/>
                    </a:gs>
                  </a:gsLst>
                  <a:lin ang="3600000" scaled="0"/>
                </a:gradFill>
                <a:latin typeface="+mj-lt"/>
                <a:ea typeface="+mn-ea"/>
                <a:cs typeface="+mn-cs"/>
              </a:defRPr>
            </a:lvl1pPr>
            <a:lvl2pPr marL="114300" indent="-114300" algn="l" defTabSz="914400" rtl="0" eaLnBrk="1" latinLnBrk="0" hangingPunct="1">
              <a:defRPr lang="en-US" sz="20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2pPr>
            <a:lvl3pPr marL="114300" indent="-114300" algn="l" defTabSz="914400" rtl="0" eaLnBrk="1" latinLnBrk="0" hangingPunct="1">
              <a:defRPr lang="en-US" sz="20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3pPr>
            <a:lvl4pPr marL="114300" indent="-114300" algn="l" defTabSz="914400" rtl="0" eaLnBrk="1" latinLnBrk="0" hangingPunct="1">
              <a:defRPr lang="en-US" sz="20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4pPr>
            <a:lvl5pPr marL="114300" indent="-114300" algn="l" defTabSz="914400" rtl="0" eaLnBrk="1" latinLnBrk="0" hangingPunct="1">
              <a:defRPr lang="en-US" sz="20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“This is the sample </a:t>
            </a:r>
            <a:br>
              <a:rPr lang="en-US" dirty="0" smtClean="0"/>
            </a:br>
            <a:r>
              <a:rPr lang="en-US" dirty="0" smtClean="0"/>
              <a:t>pull quote.”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ltGray">
          <a:xfrm>
            <a:off x="251373" y="6586246"/>
            <a:ext cx="2568027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marL="0" algn="l" defTabSz="814388" rtl="0" eaLnBrk="1" latinLnBrk="0" hangingPunct="1">
              <a:lnSpc>
                <a:spcPct val="100000"/>
              </a:lnSpc>
            </a:pPr>
            <a:r>
              <a:rPr lang="en-US" sz="600" kern="1200" dirty="0" smtClean="0">
                <a:solidFill>
                  <a:srgbClr val="C0C0C0"/>
                </a:solidFill>
                <a:latin typeface="+mj-lt"/>
                <a:ea typeface="+mn-ea"/>
                <a:cs typeface="+mn-cs"/>
              </a:rPr>
              <a:t>© 2010 Cisco and/or its affiliates. All rights reserved.</a:t>
            </a:r>
            <a:endParaRPr lang="en-US" sz="600" kern="1200" dirty="0">
              <a:solidFill>
                <a:srgbClr val="C0C0C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ltGray">
          <a:xfrm>
            <a:off x="7763787" y="6584512"/>
            <a:ext cx="81186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pic>
        <p:nvPicPr>
          <p:cNvPr id="21" name="Picture 20" descr="verticalba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48236" y="1335313"/>
            <a:ext cx="83809" cy="4961463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C0C0C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5334000" y="4876800"/>
            <a:ext cx="3200400" cy="457200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Source Name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02" y="432215"/>
            <a:ext cx="8588861" cy="83820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ullet_2-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702" y="301752"/>
            <a:ext cx="4123944" cy="838200"/>
          </a:xfrm>
        </p:spPr>
        <p:txBody>
          <a:bodyPr vert="horz" lIns="82296" tIns="45720" rIns="82296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-100" baseline="0" dirty="0" smtClean="0">
                <a:gradFill>
                  <a:gsLst>
                    <a:gs pos="0">
                      <a:schemeClr val="tx1"/>
                    </a:gs>
                    <a:gs pos="100000">
                      <a:srgbClr val="01BBBB"/>
                    </a:gs>
                  </a:gsLst>
                  <a:lin ang="2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Two Column</a:t>
            </a:r>
            <a:br>
              <a:rPr lang="en-US" dirty="0" smtClean="0"/>
            </a:br>
            <a:r>
              <a:rPr lang="en-US" dirty="0" smtClean="0"/>
              <a:t>Title Left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19455" y="1600200"/>
            <a:ext cx="4142232" cy="452628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635000" indent="-228600">
              <a:buClr>
                <a:schemeClr val="accent5"/>
              </a:buClr>
              <a:buFont typeface="Arial" pitchFamily="34" charset="0"/>
              <a:buChar char="•"/>
              <a:tabLst/>
              <a:defRPr>
                <a:solidFill>
                  <a:schemeClr val="tx2"/>
                </a:solidFill>
                <a:latin typeface="+mj-lt"/>
              </a:defRPr>
            </a:lvl2pPr>
          </a:lstStyle>
          <a:p>
            <a:pPr lvl="0"/>
            <a:r>
              <a:rPr lang="en-US" dirty="0" smtClean="0"/>
              <a:t>Body copy uses sentence capital letters only, size 20, left aligned</a:t>
            </a:r>
          </a:p>
          <a:p>
            <a:pPr lvl="1"/>
            <a:r>
              <a:rPr lang="en-US" dirty="0" smtClean="0"/>
              <a:t>Sub-bullets are size 18 </a:t>
            </a:r>
            <a:br>
              <a:rPr lang="en-US" dirty="0" smtClean="0"/>
            </a:br>
            <a:r>
              <a:rPr lang="en-US" dirty="0" smtClean="0"/>
              <a:t>and indented</a:t>
            </a:r>
          </a:p>
          <a:p>
            <a:pPr lvl="1"/>
            <a:r>
              <a:rPr lang="en-US" dirty="0" smtClean="0"/>
              <a:t>Hyperlink: www.cisco.com </a:t>
            </a:r>
          </a:p>
          <a:p>
            <a:pPr lvl="0"/>
            <a:r>
              <a:rPr lang="en-US" dirty="0" smtClean="0"/>
              <a:t>Use Cisco highlight color, bold, or both when emphasizing words, </a:t>
            </a:r>
            <a:br>
              <a:rPr lang="en-US" dirty="0" smtClean="0"/>
            </a:br>
            <a:r>
              <a:rPr lang="en-US" dirty="0" smtClean="0"/>
              <a:t>do not italicize; use yellow on the </a:t>
            </a:r>
            <a:br>
              <a:rPr lang="en-US" dirty="0" smtClean="0"/>
            </a:br>
            <a:r>
              <a:rPr lang="en-US" dirty="0" smtClean="0"/>
              <a:t>black template and red for the white template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4818888" y="1600200"/>
            <a:ext cx="4005072" cy="452628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1"/>
                </a:solidFill>
                <a:latin typeface="+mj-lt"/>
              </a:defRPr>
            </a:lvl1pPr>
            <a:lvl2pPr marL="635000" indent="-228600">
              <a:buClr>
                <a:schemeClr val="accent1">
                  <a:lumMod val="40000"/>
                  <a:lumOff val="60000"/>
                </a:schemeClr>
              </a:buClr>
              <a:buFont typeface="Arial" pitchFamily="34" charset="0"/>
              <a:buChar char="•"/>
              <a:defRPr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 smtClean="0"/>
              <a:t>Body copy uses sentence capital letters only, size 20, left aligned</a:t>
            </a:r>
          </a:p>
          <a:p>
            <a:pPr lvl="1"/>
            <a:r>
              <a:rPr lang="en-US" dirty="0" smtClean="0"/>
              <a:t>Sub-bullets are size 18 </a:t>
            </a:r>
            <a:br>
              <a:rPr lang="en-US" dirty="0" smtClean="0"/>
            </a:br>
            <a:r>
              <a:rPr lang="en-US" dirty="0" smtClean="0"/>
              <a:t>and indented</a:t>
            </a:r>
          </a:p>
          <a:p>
            <a:pPr lvl="1"/>
            <a:r>
              <a:rPr lang="en-US" dirty="0" smtClean="0"/>
              <a:t>Hyperlink: www.cisco.com </a:t>
            </a:r>
          </a:p>
          <a:p>
            <a:pPr lvl="0"/>
            <a:r>
              <a:rPr lang="en-US" dirty="0" smtClean="0"/>
              <a:t>Use Cisco highlight color, bold, or both when emphasizing words, do not italicize; use yellow on the black template and red for the white template</a:t>
            </a: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ltGray">
          <a:xfrm>
            <a:off x="7763787" y="6584512"/>
            <a:ext cx="81186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pic>
        <p:nvPicPr>
          <p:cNvPr id="15" name="Picture 14" descr="verticalba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47858" y="777667"/>
            <a:ext cx="89319" cy="528767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4"/>
          <p:cNvSpPr>
            <a:spLocks noChangeArrowheads="1"/>
          </p:cNvSpPr>
          <p:nvPr/>
        </p:nvSpPr>
        <p:spPr bwMode="ltGray">
          <a:xfrm>
            <a:off x="251373" y="6586246"/>
            <a:ext cx="2568027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marL="0" algn="l" defTabSz="814388" rtl="0" eaLnBrk="1" latinLnBrk="0" hangingPunct="1">
              <a:lnSpc>
                <a:spcPct val="100000"/>
              </a:lnSpc>
            </a:pPr>
            <a:r>
              <a:rPr lang="en-US" sz="600" kern="1200" dirty="0" smtClean="0">
                <a:solidFill>
                  <a:srgbClr val="C0C0C0"/>
                </a:solidFill>
                <a:latin typeface="+mj-lt"/>
                <a:ea typeface="+mn-ea"/>
                <a:cs typeface="+mn-cs"/>
              </a:rPr>
              <a:t>© 2010 Cisco and/or its affiliates. All rights reserved.</a:t>
            </a:r>
            <a:endParaRPr lang="en-US" sz="600" kern="1200" dirty="0">
              <a:solidFill>
                <a:srgbClr val="C0C0C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C0C0C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818888" y="301752"/>
            <a:ext cx="4123944" cy="838200"/>
          </a:xfrm>
          <a:prstGeom prst="rect">
            <a:avLst/>
          </a:prstGeom>
        </p:spPr>
        <p:txBody>
          <a:bodyPr vert="horz" lIns="82296" tIns="45720" rIns="82296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-100" baseline="0" dirty="0" smtClean="0">
                <a:gradFill>
                  <a:gsLst>
                    <a:gs pos="0">
                      <a:schemeClr val="tx1"/>
                    </a:gs>
                    <a:gs pos="100000">
                      <a:srgbClr val="01BBBB"/>
                    </a:gs>
                  </a:gsLst>
                  <a:lin ang="2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rgbClr val="01BBBB"/>
                    </a:gs>
                  </a:gsLst>
                  <a:lin ang="2400000" scaled="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Two Column</a:t>
            </a:r>
            <a:b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rgbClr val="01BBBB"/>
                    </a:gs>
                  </a:gsLst>
                  <a:lin ang="2400000" scaled="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rgbClr val="01BBBB"/>
                    </a:gs>
                  </a:gsLst>
                  <a:lin ang="2400000" scaled="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Title Right</a:t>
            </a:r>
            <a:endParaRPr kumimoji="0" lang="en-US" sz="3600" b="0" i="0" u="none" strike="noStrike" kern="1200" cap="none" spc="-10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100000">
                    <a:srgbClr val="01BBBB"/>
                  </a:gs>
                </a:gsLst>
                <a:lin ang="2400000" scaled="0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_3-Column Layout No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flipV="1">
            <a:off x="217357" y="6355828"/>
            <a:ext cx="8694295" cy="210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244475" y="1600200"/>
            <a:ext cx="2622550" cy="43910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  <a:cs typeface="Arial" pitchFamily="34" charset="0"/>
              </a:defRPr>
            </a:lvl1pPr>
            <a:lvl2pPr>
              <a:defRPr>
                <a:latin typeface="+mj-lt"/>
                <a:cs typeface="Arial" pitchFamily="34" charset="0"/>
              </a:defRPr>
            </a:lvl2pPr>
            <a:lvl3pPr>
              <a:defRPr>
                <a:latin typeface="+mj-lt"/>
                <a:cs typeface="Arial" pitchFamily="34" charset="0"/>
              </a:defRPr>
            </a:lvl3pPr>
            <a:lvl4pPr>
              <a:defRPr>
                <a:latin typeface="+mj-lt"/>
                <a:cs typeface="Arial" pitchFamily="34" charset="0"/>
              </a:defRPr>
            </a:lvl4pPr>
            <a:lvl5pP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3292474" y="1600200"/>
            <a:ext cx="2593975" cy="4362450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+mj-lt"/>
                <a:cs typeface="Arial" pitchFamily="34" charset="0"/>
              </a:defRPr>
            </a:lvl1pPr>
            <a:lvl2pPr>
              <a:defRPr>
                <a:latin typeface="+mj-lt"/>
                <a:cs typeface="Arial" pitchFamily="34" charset="0"/>
              </a:defRPr>
            </a:lvl2pPr>
            <a:lvl3pPr>
              <a:defRPr>
                <a:latin typeface="+mj-lt"/>
                <a:cs typeface="Arial" pitchFamily="34" charset="0"/>
              </a:defRPr>
            </a:lvl3pPr>
            <a:lvl4pPr>
              <a:defRPr>
                <a:latin typeface="+mj-lt"/>
                <a:cs typeface="Arial" pitchFamily="34" charset="0"/>
              </a:defRPr>
            </a:lvl4pPr>
            <a:lvl5pP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300788" y="1600200"/>
            <a:ext cx="2633662" cy="4333875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+mj-lt"/>
                <a:cs typeface="Arial" pitchFamily="34" charset="0"/>
              </a:defRPr>
            </a:lvl1pPr>
            <a:lvl2pPr>
              <a:defRPr>
                <a:latin typeface="+mj-lt"/>
                <a:cs typeface="Arial" pitchFamily="34" charset="0"/>
              </a:defRPr>
            </a:lvl2pPr>
            <a:lvl3pPr>
              <a:defRPr>
                <a:latin typeface="+mj-lt"/>
                <a:cs typeface="Arial" pitchFamily="34" charset="0"/>
              </a:defRPr>
            </a:lvl3pPr>
            <a:lvl4pPr>
              <a:defRPr>
                <a:latin typeface="+mj-lt"/>
                <a:cs typeface="Arial" pitchFamily="34" charset="0"/>
              </a:defRPr>
            </a:lvl4pPr>
            <a:lvl5pP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6" name="Picture 15" descr="verticalba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38158" y="777667"/>
            <a:ext cx="89319" cy="5287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verticalba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9008" y="777667"/>
            <a:ext cx="89319" cy="528767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 Placeholder 20"/>
          <p:cNvSpPr>
            <a:spLocks noGrp="1" noChangeAspect="1"/>
          </p:cNvSpPr>
          <p:nvPr>
            <p:ph type="body" sz="quarter" idx="17"/>
          </p:nvPr>
        </p:nvSpPr>
        <p:spPr>
          <a:xfrm>
            <a:off x="219456" y="100584"/>
            <a:ext cx="2670048" cy="1152144"/>
          </a:xfrm>
        </p:spPr>
        <p:txBody>
          <a:bodyPr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000" b="0" i="0" u="none" strike="noStrike" kern="1200" cap="none" spc="-10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rgbClr val="01BBBB"/>
                    </a:gs>
                  </a:gsLst>
                  <a:lin ang="2400000" scaled="0"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8"/>
          </p:nvPr>
        </p:nvSpPr>
        <p:spPr>
          <a:xfrm>
            <a:off x="3255264" y="100584"/>
            <a:ext cx="2670048" cy="1152144"/>
          </a:xfrm>
        </p:spPr>
        <p:txBody>
          <a:bodyPr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000" b="0" i="0" u="none" strike="noStrike" kern="1200" cap="none" spc="-10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rgbClr val="01BBBB"/>
                    </a:gs>
                  </a:gsLst>
                  <a:lin ang="2400000" scaled="0"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24" name="Text Placeholder 20"/>
          <p:cNvSpPr>
            <a:spLocks noGrp="1" noChangeAspect="1"/>
          </p:cNvSpPr>
          <p:nvPr>
            <p:ph type="body" sz="quarter" idx="19"/>
          </p:nvPr>
        </p:nvSpPr>
        <p:spPr>
          <a:xfrm>
            <a:off x="6273302" y="100584"/>
            <a:ext cx="2670048" cy="1152144"/>
          </a:xfrm>
        </p:spPr>
        <p:txBody>
          <a:bodyPr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000" b="0" i="0" u="none" strike="noStrike" kern="1200" cap="none" spc="-10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rgbClr val="01BBBB"/>
                    </a:gs>
                  </a:gsLst>
                  <a:lin ang="2400000" scaled="0"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39113"/>
            <a:ext cx="9144000" cy="27189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9" name="Title 1"/>
          <p:cNvSpPr>
            <a:spLocks noGrp="1"/>
          </p:cNvSpPr>
          <p:nvPr>
            <p:ph type="title" hasCustomPrompt="1"/>
          </p:nvPr>
        </p:nvSpPr>
        <p:spPr>
          <a:xfrm>
            <a:off x="246972" y="439710"/>
            <a:ext cx="8567244" cy="838200"/>
          </a:xfrm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-10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 Goes Here</a:t>
            </a:r>
            <a:endParaRPr lang="en-US" dirty="0"/>
          </a:p>
        </p:txBody>
      </p:sp>
      <p:sp>
        <p:nvSpPr>
          <p:cNvPr id="36" name="Chart Placeholder 35"/>
          <p:cNvSpPr>
            <a:spLocks noGrp="1"/>
          </p:cNvSpPr>
          <p:nvPr>
            <p:ph type="chart" sz="quarter" idx="10"/>
          </p:nvPr>
        </p:nvSpPr>
        <p:spPr>
          <a:xfrm>
            <a:off x="359764" y="1476375"/>
            <a:ext cx="8439461" cy="4305300"/>
          </a:xfrm>
        </p:spPr>
        <p:txBody>
          <a:bodyPr anchor="ctr" anchorCtr="1"/>
          <a:lstStyle>
            <a:lvl1pPr>
              <a:buNone/>
              <a:defRPr>
                <a:latin typeface="+mj-lt"/>
              </a:defRPr>
            </a:lvl1pPr>
          </a:lstStyle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49466" y="6062114"/>
            <a:ext cx="7461250" cy="276999"/>
          </a:xfrm>
        </p:spPr>
        <p:txBody>
          <a:bodyPr wrap="square" anchor="b" anchorCtr="0">
            <a:spAutoFit/>
          </a:bodyPr>
          <a:lstStyle>
            <a:lvl1pPr algn="l" defTabSz="804863">
              <a:lnSpc>
                <a:spcPct val="100000"/>
              </a:lnSpc>
              <a:spcBef>
                <a:spcPct val="50000"/>
              </a:spcBef>
              <a:buNone/>
              <a:defRPr sz="12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buFont typeface="Arial" pitchFamily="34" charset="0"/>
              <a:buNone/>
              <a:defRPr sz="1400"/>
            </a:lvl2pPr>
            <a:lvl3pPr>
              <a:buFont typeface="Arial" pitchFamily="34" charset="0"/>
              <a:buNone/>
              <a:defRPr sz="1400"/>
            </a:lvl3pPr>
            <a:lvl4pPr>
              <a:buFont typeface="Arial" pitchFamily="34" charset="0"/>
              <a:buNone/>
              <a:defRPr sz="1400"/>
            </a:lvl4pPr>
            <a:lvl5pPr>
              <a:buFont typeface="Arial" pitchFamily="34" charset="0"/>
              <a:buNone/>
              <a:defRPr sz="1400"/>
            </a:lvl5pPr>
          </a:lstStyle>
          <a:p>
            <a:pPr lvl="0"/>
            <a:r>
              <a:rPr lang="en-US" dirty="0" smtClean="0"/>
              <a:t>Source: Placeholder for Notes Is 12 Points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title_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702" y="5430244"/>
            <a:ext cx="8558698" cy="838200"/>
          </a:xfrm>
        </p:spPr>
        <p:txBody>
          <a:bodyPr vert="horz" lIns="82296" tIns="45720" rIns="82296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-10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 Goes Here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46888" y="1600200"/>
            <a:ext cx="4005072" cy="3749040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400" baseline="0">
                <a:solidFill>
                  <a:schemeClr val="tx1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Simple text goes here and can wrap to accommodate more lines of information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4873752" y="1947672"/>
            <a:ext cx="3429000" cy="2990088"/>
          </a:xfrm>
        </p:spPr>
        <p:txBody>
          <a:bodyPr anchor="ctr" anchorCtr="1"/>
          <a:lstStyle>
            <a:lvl1pPr algn="ctr">
              <a:buFontTx/>
              <a:buNone/>
              <a:defRPr>
                <a:latin typeface="+mj-lt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702" y="5430244"/>
            <a:ext cx="8558698" cy="838200"/>
          </a:xfrm>
        </p:spPr>
        <p:txBody>
          <a:bodyPr vert="horz" lIns="82296" tIns="45720" rIns="82296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-10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 Goes Here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3776" y="5852160"/>
            <a:ext cx="8112126" cy="38417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 Name and Title Go Here</a:t>
            </a:r>
            <a:endParaRPr lang="en-US" dirty="0"/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white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9456" y="649224"/>
            <a:ext cx="8112125" cy="4480560"/>
          </a:xfrm>
        </p:spPr>
        <p:txBody>
          <a:bodyPr/>
          <a:lstStyle>
            <a:lvl1pPr marL="233363" indent="-233363" algn="l" defTabSz="914400" rtl="0" eaLnBrk="1" latinLnBrk="0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Arial" pitchFamily="34" charset="0"/>
              <a:buChar char="“"/>
              <a:defRPr lang="en-US" sz="6000" b="0" kern="1200" spc="-20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 Goes Here</a:t>
            </a:r>
            <a:endParaRPr lang="en-US" dirty="0"/>
          </a:p>
        </p:txBody>
      </p:sp>
      <p:sp>
        <p:nvSpPr>
          <p:cNvPr id="49" name="Rectangle 3"/>
          <p:cNvSpPr>
            <a:spLocks noChangeArrowheads="1"/>
          </p:cNvSpPr>
          <p:nvPr/>
        </p:nvSpPr>
        <p:spPr bwMode="hidden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4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yte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flipV="1">
            <a:off x="217357" y="6355828"/>
            <a:ext cx="8694295" cy="210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29702" y="1918741"/>
            <a:ext cx="4117446" cy="3020518"/>
          </a:xfrm>
        </p:spPr>
        <p:txBody>
          <a:bodyPr vert="horz" lIns="82296" tIns="45720" rIns="82296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Ciscolight" pitchFamily="2" charset="0"/>
              <a:buNone/>
              <a:defRPr lang="en-US" sz="5400" b="0" kern="1200" spc="-20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12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Telling Shared Experiences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922519" y="310896"/>
            <a:ext cx="3895344" cy="6208776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Tell your story here</a:t>
            </a:r>
            <a:endParaRPr lang="en-US" dirty="0"/>
          </a:p>
        </p:txBody>
      </p:sp>
      <p:pic>
        <p:nvPicPr>
          <p:cNvPr id="12" name="Picture 11" descr="verticalba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41927" y="777667"/>
            <a:ext cx="89319" cy="5287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1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1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6383" y="4279392"/>
            <a:ext cx="4684867" cy="38417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Presenter Name and Title Go Here</a:t>
            </a:r>
            <a:endParaRPr lang="en-US" dirty="0"/>
          </a:p>
        </p:txBody>
      </p:sp>
      <p:grpSp>
        <p:nvGrpSpPr>
          <p:cNvPr id="4" name="Group 38"/>
          <p:cNvGrpSpPr/>
          <p:nvPr/>
        </p:nvGrpSpPr>
        <p:grpSpPr>
          <a:xfrm>
            <a:off x="341313" y="311150"/>
            <a:ext cx="908367" cy="480227"/>
            <a:chOff x="609600" y="528537"/>
            <a:chExt cx="1444734" cy="763789"/>
          </a:xfrm>
          <a:gradFill flip="none" rotWithShape="1">
            <a:gsLst>
              <a:gs pos="11000">
                <a:schemeClr val="accent2"/>
              </a:gs>
              <a:gs pos="100000">
                <a:schemeClr val="accent5"/>
              </a:gs>
            </a:gsLst>
            <a:lin ang="2700000" scaled="1"/>
            <a:tileRect/>
          </a:gradFill>
        </p:grpSpPr>
        <p:sp>
          <p:nvSpPr>
            <p:cNvPr id="10" name="Rectangle 9"/>
            <p:cNvSpPr>
              <a:spLocks noChangeArrowheads="1"/>
            </p:cNvSpPr>
            <p:nvPr/>
          </p:nvSpPr>
          <p:spPr bwMode="black">
            <a:xfrm>
              <a:off x="1016578" y="1035681"/>
              <a:ext cx="65914" cy="2497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black">
            <a:xfrm>
              <a:off x="1400563" y="1028765"/>
              <a:ext cx="190843" cy="263561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1" y="80"/>
                </a:cxn>
                <a:cxn ang="0">
                  <a:pos x="0" y="40"/>
                </a:cxn>
                <a:cxn ang="0">
                  <a:pos x="41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black">
            <a:xfrm>
              <a:off x="740661" y="1028765"/>
              <a:ext cx="190843" cy="263561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black">
            <a:xfrm>
              <a:off x="1660385" y="1028765"/>
              <a:ext cx="262122" cy="263561"/>
            </a:xfrm>
            <a:custGeom>
              <a:avLst/>
              <a:gdLst/>
              <a:ahLst/>
              <a:cxnLst>
                <a:cxn ang="0">
                  <a:pos x="80" y="40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80" y="40"/>
                </a:cxn>
                <a:cxn ang="0">
                  <a:pos x="40" y="20"/>
                </a:cxn>
                <a:cxn ang="0">
                  <a:pos x="20" y="40"/>
                </a:cxn>
                <a:cxn ang="0">
                  <a:pos x="40" y="60"/>
                </a:cxn>
                <a:cxn ang="0">
                  <a:pos x="60" y="40"/>
                </a:cxn>
                <a:cxn ang="0">
                  <a:pos x="40" y="20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black">
            <a:xfrm>
              <a:off x="1167566" y="1028765"/>
              <a:ext cx="170916" cy="263561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32" y="17"/>
                </a:cxn>
                <a:cxn ang="0">
                  <a:pos x="20" y="23"/>
                </a:cxn>
                <a:cxn ang="0">
                  <a:pos x="29" y="30"/>
                </a:cxn>
                <a:cxn ang="0">
                  <a:pos x="34" y="32"/>
                </a:cxn>
                <a:cxn ang="0">
                  <a:pos x="52" y="54"/>
                </a:cxn>
                <a:cxn ang="0">
                  <a:pos x="21" y="80"/>
                </a:cxn>
                <a:cxn ang="0">
                  <a:pos x="0" y="77"/>
                </a:cxn>
                <a:cxn ang="0">
                  <a:pos x="0" y="60"/>
                </a:cxn>
                <a:cxn ang="0">
                  <a:pos x="18" y="63"/>
                </a:cxn>
                <a:cxn ang="0">
                  <a:pos x="32" y="56"/>
                </a:cxn>
                <a:cxn ang="0">
                  <a:pos x="23" y="48"/>
                </a:cxn>
                <a:cxn ang="0">
                  <a:pos x="19" y="47"/>
                </a:cxn>
                <a:cxn ang="0">
                  <a:pos x="0" y="24"/>
                </a:cxn>
                <a:cxn ang="0">
                  <a:pos x="28" y="0"/>
                </a:cxn>
                <a:cxn ang="0">
                  <a:pos x="47" y="3"/>
                </a:cxn>
                <a:cxn ang="0">
                  <a:pos x="47" y="19"/>
                </a:cxn>
              </a:cxnLst>
              <a:rect l="0" t="0" r="r" b="b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black">
            <a:xfrm>
              <a:off x="609600" y="732931"/>
              <a:ext cx="62081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black">
            <a:xfrm>
              <a:off x="783581" y="646870"/>
              <a:ext cx="62081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black">
            <a:xfrm>
              <a:off x="954497" y="528537"/>
              <a:ext cx="62081" cy="394958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black">
            <a:xfrm>
              <a:off x="1128478" y="646870"/>
              <a:ext cx="62081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black">
            <a:xfrm>
              <a:off x="1298627" y="732931"/>
              <a:ext cx="65914" cy="128323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20" y="30"/>
                </a:cxn>
                <a:cxn ang="0">
                  <a:pos x="20" y="10"/>
                </a:cxn>
              </a:cxnLst>
              <a:rect l="0" t="0" r="r" b="b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black">
            <a:xfrm>
              <a:off x="1472608" y="646870"/>
              <a:ext cx="62848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black">
            <a:xfrm>
              <a:off x="1646590" y="528537"/>
              <a:ext cx="62848" cy="394958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9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black">
            <a:xfrm>
              <a:off x="1817505" y="646870"/>
              <a:ext cx="62848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black">
            <a:xfrm>
              <a:off x="1991486" y="732931"/>
              <a:ext cx="62848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9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27" name="Rectangle 3"/>
          <p:cNvSpPr>
            <a:spLocks noChangeArrowheads="1"/>
          </p:cNvSpPr>
          <p:nvPr/>
        </p:nvSpPr>
        <p:spPr bwMode="white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8693" y="3282696"/>
            <a:ext cx="4712557" cy="1022350"/>
          </a:xfrm>
        </p:spPr>
        <p:txBody>
          <a:bodyPr vert="horz" lIns="82296" tIns="45720" rIns="82296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Ciscolight" pitchFamily="2" charset="0"/>
              <a:buNone/>
              <a:defRPr lang="en-US" sz="6000" b="0" kern="1200" spc="-20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12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Demo Title</a:t>
            </a:r>
            <a:endParaRPr lang="en-US" dirty="0"/>
          </a:p>
        </p:txBody>
      </p:sp>
      <p:sp>
        <p:nvSpPr>
          <p:cNvPr id="49" name="Rectangle 3"/>
          <p:cNvSpPr>
            <a:spLocks noChangeArrowheads="1"/>
          </p:cNvSpPr>
          <p:nvPr/>
        </p:nvSpPr>
        <p:spPr bwMode="hidden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10" hasCustomPrompt="1"/>
          </p:nvPr>
        </p:nvSpPr>
        <p:spPr>
          <a:xfrm>
            <a:off x="5540375" y="1917700"/>
            <a:ext cx="2676525" cy="2889250"/>
          </a:xfrm>
        </p:spPr>
        <p:txBody>
          <a:bodyPr anchor="ctr" anchorCtr="1"/>
          <a:lstStyle>
            <a:lvl1pPr algn="ctr">
              <a:defRPr>
                <a:latin typeface="+mj-lt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-12700" y="6141720"/>
            <a:ext cx="9156700" cy="7162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pic>
        <p:nvPicPr>
          <p:cNvPr id="17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</p:spPr>
      </p:pic>
      <p:sp>
        <p:nvSpPr>
          <p:cNvPr id="9" name="Rounded Rectangle 8"/>
          <p:cNvSpPr/>
          <p:nvPr/>
        </p:nvSpPr>
        <p:spPr>
          <a:xfrm>
            <a:off x="1823499" y="-3578087"/>
            <a:ext cx="1729740" cy="140141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8000"/>
                </a:scheme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0" y="-645215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8000"/>
                </a:scheme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 rot="10800000">
            <a:off x="1013791" y="-645215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375620" y="1711187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>
                  <a:lumMod val="75000"/>
                  <a:alpha val="28000"/>
                </a:schemeClr>
              </a:gs>
              <a:gs pos="100000">
                <a:schemeClr val="accent4">
                  <a:lumMod val="75000"/>
                  <a:alpha val="2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105451" y="834887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>
                  <a:lumMod val="75000"/>
                  <a:alpha val="28000"/>
                </a:schemeClr>
              </a:gs>
              <a:gs pos="100000">
                <a:schemeClr val="accent4">
                  <a:lumMod val="75000"/>
                  <a:alpha val="2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" name="Rounded Rectangle 13"/>
          <p:cNvSpPr/>
          <p:nvPr/>
        </p:nvSpPr>
        <p:spPr>
          <a:xfrm rot="10800000">
            <a:off x="3036073" y="-3377648"/>
            <a:ext cx="1729740" cy="8148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44" y="484632"/>
            <a:ext cx="8755128" cy="4372131"/>
          </a:xfrm>
        </p:spPr>
        <p:txBody>
          <a:bodyPr anchor="b" anchorCtr="0"/>
          <a:lstStyle>
            <a:lvl1pPr marL="228600" indent="-228600">
              <a:buFont typeface="Arial" pitchFamily="34" charset="0"/>
              <a:buChar char="“"/>
              <a:defRPr sz="5400" spc="-2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ltGray">
          <a:xfrm>
            <a:off x="7762659" y="6584513"/>
            <a:ext cx="812991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chemeClr val="bg1"/>
                </a:solidFill>
                <a:latin typeface="+mj-lt"/>
              </a:rPr>
              <a:t>Cisco Confidential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ltGray">
          <a:xfrm>
            <a:off x="7762659" y="6584513"/>
            <a:ext cx="812991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chemeClr val="bg1"/>
                </a:solidFill>
                <a:latin typeface="+mj-lt"/>
              </a:rPr>
              <a:t>Cisco Confidential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60248" y="5358903"/>
            <a:ext cx="8574685" cy="61436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4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 smtClean="0">
                <a:solidFill>
                  <a:srgbClr val="FFFFFF"/>
                </a:solidFill>
                <a:latin typeface="+mj-lt"/>
              </a:rPr>
              <a:t>© 2010 Cisco and/or its affiliates. All rights reserved.</a:t>
            </a:r>
            <a:endParaRPr lang="en-US" sz="6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chemeClr val="bg1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ngle 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/>
        </p:nvSpPr>
        <p:spPr>
          <a:xfrm>
            <a:off x="1891875" y="795528"/>
            <a:ext cx="5349240" cy="400507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891874" y="4794352"/>
            <a:ext cx="5347552" cy="996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 hasCustomPrompt="1"/>
          </p:nvPr>
        </p:nvSpPr>
        <p:spPr>
          <a:xfrm>
            <a:off x="1900238" y="795528"/>
            <a:ext cx="5329238" cy="4005072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</p:spPr>
        <p:txBody>
          <a:bodyPr anchor="ctr" anchorCtr="0"/>
          <a:lstStyle>
            <a:lvl1pPr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065871" y="4873438"/>
            <a:ext cx="5074070" cy="838200"/>
          </a:xfrm>
        </p:spPr>
        <p:txBody>
          <a:bodyPr anchor="ctr"/>
          <a:lstStyle>
            <a:lvl1pPr>
              <a:defRPr sz="26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mall photo_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338328" y="310896"/>
            <a:ext cx="3273552" cy="2459736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 hasCustomPrompt="1"/>
          </p:nvPr>
        </p:nvSpPr>
        <p:spPr>
          <a:xfrm>
            <a:off x="338328" y="310896"/>
            <a:ext cx="3273552" cy="2459736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229703" y="3429000"/>
            <a:ext cx="7009298" cy="1421928"/>
          </a:xfrm>
        </p:spPr>
        <p:txBody>
          <a:bodyPr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Large photo </a:t>
            </a:r>
            <a:br>
              <a:rPr lang="en-US" dirty="0" smtClean="0"/>
            </a:br>
            <a:r>
              <a:rPr lang="en-US" dirty="0" smtClean="0"/>
              <a:t>caption here.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ortrait photo_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</p:spPr>
      </p:pic>
      <p:sp>
        <p:nvSpPr>
          <p:cNvPr id="40" name="Rectangle 39"/>
          <p:cNvSpPr/>
          <p:nvPr/>
        </p:nvSpPr>
        <p:spPr>
          <a:xfrm>
            <a:off x="4992624" y="859536"/>
            <a:ext cx="3630168" cy="50292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 hasCustomPrompt="1"/>
          </p:nvPr>
        </p:nvSpPr>
        <p:spPr>
          <a:xfrm>
            <a:off x="4992624" y="859536"/>
            <a:ext cx="3630168" cy="5029200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anchor="ctr" anchorCtr="0"/>
          <a:lstStyle>
            <a:lvl1pPr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29703" y="728972"/>
            <a:ext cx="4349918" cy="1089529"/>
          </a:xfrm>
        </p:spPr>
        <p:txBody>
          <a:bodyPr anchor="t">
            <a:spAutoFit/>
          </a:bodyPr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ltip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</p:spPr>
      </p:pic>
      <p:sp>
        <p:nvSpPr>
          <p:cNvPr id="48" name="Rectangle 47"/>
          <p:cNvSpPr/>
          <p:nvPr/>
        </p:nvSpPr>
        <p:spPr>
          <a:xfrm>
            <a:off x="3668713" y="311149"/>
            <a:ext cx="3268136" cy="266065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9" name="Picture Placeholder 25"/>
          <p:cNvSpPr>
            <a:spLocks noGrp="1"/>
          </p:cNvSpPr>
          <p:nvPr>
            <p:ph type="pic" sz="quarter" idx="11" hasCustomPrompt="1"/>
          </p:nvPr>
        </p:nvSpPr>
        <p:spPr>
          <a:xfrm>
            <a:off x="3668989" y="311149"/>
            <a:ext cx="3267861" cy="2660652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334963" y="311149"/>
            <a:ext cx="3258612" cy="266065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 hasCustomPrompt="1"/>
          </p:nvPr>
        </p:nvSpPr>
        <p:spPr>
          <a:xfrm>
            <a:off x="320824" y="311149"/>
            <a:ext cx="3272751" cy="2660652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7011988" y="311149"/>
            <a:ext cx="1806574" cy="130810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1" name="Picture Placeholder 25"/>
          <p:cNvSpPr>
            <a:spLocks noGrp="1"/>
          </p:cNvSpPr>
          <p:nvPr>
            <p:ph type="pic" sz="quarter" idx="12" hasCustomPrompt="1"/>
          </p:nvPr>
        </p:nvSpPr>
        <p:spPr>
          <a:xfrm>
            <a:off x="7011988" y="311149"/>
            <a:ext cx="1806573" cy="1308101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334963" y="3028951"/>
            <a:ext cx="2501965" cy="345893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3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320824" y="3028951"/>
            <a:ext cx="2516104" cy="3458934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2911476" y="3028951"/>
            <a:ext cx="4025374" cy="345893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5" name="Picture Placeholder 25"/>
          <p:cNvSpPr>
            <a:spLocks noGrp="1"/>
          </p:cNvSpPr>
          <p:nvPr>
            <p:ph type="pic" sz="quarter" idx="14" hasCustomPrompt="1"/>
          </p:nvPr>
        </p:nvSpPr>
        <p:spPr>
          <a:xfrm>
            <a:off x="2908334" y="3028951"/>
            <a:ext cx="4028516" cy="3458934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7011988" y="1683657"/>
            <a:ext cx="1806574" cy="3442153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7" name="Picture Placeholder 25"/>
          <p:cNvSpPr>
            <a:spLocks noGrp="1"/>
          </p:cNvSpPr>
          <p:nvPr>
            <p:ph type="pic" sz="quarter" idx="15" hasCustomPrompt="1"/>
          </p:nvPr>
        </p:nvSpPr>
        <p:spPr>
          <a:xfrm>
            <a:off x="7011988" y="1676400"/>
            <a:ext cx="1806573" cy="3449410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7011988" y="5182960"/>
            <a:ext cx="1806574" cy="130492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9" name="Picture Placeholder 25"/>
          <p:cNvSpPr>
            <a:spLocks noGrp="1"/>
          </p:cNvSpPr>
          <p:nvPr>
            <p:ph type="pic" sz="quarter" idx="16" hasCustomPrompt="1"/>
          </p:nvPr>
        </p:nvSpPr>
        <p:spPr>
          <a:xfrm>
            <a:off x="7011988" y="5182960"/>
            <a:ext cx="1806573" cy="1304925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photo with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8328" y="310896"/>
            <a:ext cx="8476488" cy="607539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333375" y="310896"/>
            <a:ext cx="8474869" cy="6054185"/>
          </a:xfrm>
          <a:ln>
            <a:solidFill>
              <a:schemeClr val="bg2"/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baseline="0" dirty="0">
                <a:solidFill>
                  <a:srgbClr val="546568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Photo placeholder</a:t>
            </a:r>
            <a:endParaRPr lang="en-US" dirty="0"/>
          </a:p>
        </p:txBody>
      </p:sp>
      <p:pic>
        <p:nvPicPr>
          <p:cNvPr id="3" name="Picture 2" descr="bottom ba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3375" y="6374862"/>
            <a:ext cx="8477250" cy="171450"/>
          </a:xfrm>
          <a:prstGeom prst="rect">
            <a:avLst/>
          </a:prstGeom>
        </p:spPr>
      </p:pic>
      <p:sp>
        <p:nvSpPr>
          <p:cNvPr id="11" name="Rectangle 5"/>
          <p:cNvSpPr>
            <a:spLocks noChangeArrowheads="1"/>
          </p:cNvSpPr>
          <p:nvPr/>
        </p:nvSpPr>
        <p:spPr bwMode="ltGray">
          <a:xfrm>
            <a:off x="7763787" y="6584512"/>
            <a:ext cx="81186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marL="0" algn="r" defTabSz="814388" rtl="0" eaLnBrk="1" latinLnBrk="0" hangingPunct="1">
              <a:lnSpc>
                <a:spcPct val="100000"/>
              </a:lnSpc>
            </a:pPr>
            <a:r>
              <a:rPr lang="en-US" sz="600" kern="1200" dirty="0">
                <a:solidFill>
                  <a:srgbClr val="C0C0C0"/>
                </a:solidFill>
                <a:latin typeface="+mj-lt"/>
                <a:ea typeface="+mn-ea"/>
                <a:cs typeface="+mn-cs"/>
              </a:rPr>
              <a:t>Cisco Confidential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 smtClean="0">
                <a:solidFill>
                  <a:srgbClr val="C0C0C0"/>
                </a:solidFill>
                <a:latin typeface="+mj-lt"/>
              </a:rPr>
              <a:t>© 2010 Cisco and/or its affiliates. All rights reserved.</a:t>
            </a:r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C0C0C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-91440" y="-91440"/>
            <a:ext cx="9326880" cy="7040880"/>
          </a:xfrm>
        </p:spPr>
        <p:txBody>
          <a:bodyPr anchor="ctr" anchorCtr="1">
            <a:noAutofit/>
          </a:bodyPr>
          <a:lstStyle>
            <a:lvl1pPr algn="ctr">
              <a:buNone/>
              <a:defRPr>
                <a:latin typeface="+mj-lt"/>
              </a:defRPr>
            </a:lvl1pPr>
          </a:lstStyle>
          <a:p>
            <a:r>
              <a:rPr lang="en-US" dirty="0" smtClean="0"/>
              <a:t>Full bleed image placeholder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ide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2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341314" y="6124575"/>
            <a:ext cx="787133" cy="416134"/>
            <a:chOff x="609600" y="528537"/>
            <a:chExt cx="1444734" cy="763789"/>
          </a:xfrm>
          <a:solidFill>
            <a:schemeClr val="bg1"/>
          </a:solidFill>
        </p:grpSpPr>
        <p:sp>
          <p:nvSpPr>
            <p:cNvPr id="5" name="Rectangle 4"/>
            <p:cNvSpPr>
              <a:spLocks noChangeArrowheads="1"/>
            </p:cNvSpPr>
            <p:nvPr/>
          </p:nvSpPr>
          <p:spPr bwMode="black">
            <a:xfrm>
              <a:off x="1016578" y="1035681"/>
              <a:ext cx="65914" cy="2497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black">
            <a:xfrm>
              <a:off x="1400563" y="1028765"/>
              <a:ext cx="190843" cy="263561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1" y="80"/>
                </a:cxn>
                <a:cxn ang="0">
                  <a:pos x="0" y="40"/>
                </a:cxn>
                <a:cxn ang="0">
                  <a:pos x="41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black">
            <a:xfrm>
              <a:off x="740661" y="1028765"/>
              <a:ext cx="190843" cy="263561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black">
            <a:xfrm>
              <a:off x="1660385" y="1028765"/>
              <a:ext cx="262122" cy="263561"/>
            </a:xfrm>
            <a:custGeom>
              <a:avLst/>
              <a:gdLst/>
              <a:ahLst/>
              <a:cxnLst>
                <a:cxn ang="0">
                  <a:pos x="80" y="40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80" y="40"/>
                </a:cxn>
                <a:cxn ang="0">
                  <a:pos x="40" y="20"/>
                </a:cxn>
                <a:cxn ang="0">
                  <a:pos x="20" y="40"/>
                </a:cxn>
                <a:cxn ang="0">
                  <a:pos x="40" y="60"/>
                </a:cxn>
                <a:cxn ang="0">
                  <a:pos x="60" y="40"/>
                </a:cxn>
                <a:cxn ang="0">
                  <a:pos x="40" y="20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black">
            <a:xfrm>
              <a:off x="1167566" y="1028765"/>
              <a:ext cx="170916" cy="263561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32" y="17"/>
                </a:cxn>
                <a:cxn ang="0">
                  <a:pos x="20" y="23"/>
                </a:cxn>
                <a:cxn ang="0">
                  <a:pos x="29" y="30"/>
                </a:cxn>
                <a:cxn ang="0">
                  <a:pos x="34" y="32"/>
                </a:cxn>
                <a:cxn ang="0">
                  <a:pos x="52" y="54"/>
                </a:cxn>
                <a:cxn ang="0">
                  <a:pos x="21" y="80"/>
                </a:cxn>
                <a:cxn ang="0">
                  <a:pos x="0" y="77"/>
                </a:cxn>
                <a:cxn ang="0">
                  <a:pos x="0" y="60"/>
                </a:cxn>
                <a:cxn ang="0">
                  <a:pos x="18" y="63"/>
                </a:cxn>
                <a:cxn ang="0">
                  <a:pos x="32" y="56"/>
                </a:cxn>
                <a:cxn ang="0">
                  <a:pos x="23" y="48"/>
                </a:cxn>
                <a:cxn ang="0">
                  <a:pos x="19" y="47"/>
                </a:cxn>
                <a:cxn ang="0">
                  <a:pos x="0" y="24"/>
                </a:cxn>
                <a:cxn ang="0">
                  <a:pos x="28" y="0"/>
                </a:cxn>
                <a:cxn ang="0">
                  <a:pos x="47" y="3"/>
                </a:cxn>
                <a:cxn ang="0">
                  <a:pos x="47" y="19"/>
                </a:cxn>
              </a:cxnLst>
              <a:rect l="0" t="0" r="r" b="b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black">
            <a:xfrm>
              <a:off x="609600" y="732931"/>
              <a:ext cx="62081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black">
            <a:xfrm>
              <a:off x="783581" y="646870"/>
              <a:ext cx="62081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black">
            <a:xfrm>
              <a:off x="954497" y="528537"/>
              <a:ext cx="62081" cy="394958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black">
            <a:xfrm>
              <a:off x="1128478" y="646870"/>
              <a:ext cx="62081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black">
            <a:xfrm>
              <a:off x="1298627" y="732931"/>
              <a:ext cx="65914" cy="128323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20" y="30"/>
                </a:cxn>
                <a:cxn ang="0">
                  <a:pos x="20" y="10"/>
                </a:cxn>
              </a:cxnLst>
              <a:rect l="0" t="0" r="r" b="b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black">
            <a:xfrm>
              <a:off x="1472608" y="646870"/>
              <a:ext cx="62848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black">
            <a:xfrm>
              <a:off x="1646590" y="528537"/>
              <a:ext cx="62848" cy="394958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9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black">
            <a:xfrm>
              <a:off x="1817505" y="646870"/>
              <a:ext cx="62848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black">
            <a:xfrm>
              <a:off x="1991486" y="732931"/>
              <a:ext cx="62848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9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40" name="Media Placeholder 39"/>
          <p:cNvSpPr>
            <a:spLocks noGrp="1"/>
          </p:cNvSpPr>
          <p:nvPr>
            <p:ph type="media" sz="quarter" idx="11" hasCustomPrompt="1"/>
          </p:nvPr>
        </p:nvSpPr>
        <p:spPr>
          <a:xfrm>
            <a:off x="673957" y="777240"/>
            <a:ext cx="7863840" cy="4425696"/>
          </a:xfrm>
          <a:solidFill>
            <a:schemeClr val="tx1">
              <a:lumMod val="50000"/>
            </a:schemeClr>
          </a:solidFill>
          <a:ln>
            <a:noFill/>
          </a:ln>
          <a:effectLst>
            <a:innerShdw blurRad="419100">
              <a:prstClr val="black">
                <a:alpha val="4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800" kern="1200" baseline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icon to add video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ndar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2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341314" y="6124575"/>
            <a:ext cx="787133" cy="416134"/>
            <a:chOff x="609600" y="528537"/>
            <a:chExt cx="1444734" cy="763789"/>
          </a:xfrm>
          <a:solidFill>
            <a:schemeClr val="bg1"/>
          </a:solidFill>
        </p:grpSpPr>
        <p:sp>
          <p:nvSpPr>
            <p:cNvPr id="40" name="Rectangle 39"/>
            <p:cNvSpPr>
              <a:spLocks noChangeArrowheads="1"/>
            </p:cNvSpPr>
            <p:nvPr/>
          </p:nvSpPr>
          <p:spPr bwMode="black">
            <a:xfrm>
              <a:off x="1016578" y="1035681"/>
              <a:ext cx="65914" cy="2497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black">
            <a:xfrm>
              <a:off x="1400563" y="1028765"/>
              <a:ext cx="190843" cy="263561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1" y="80"/>
                </a:cxn>
                <a:cxn ang="0">
                  <a:pos x="0" y="40"/>
                </a:cxn>
                <a:cxn ang="0">
                  <a:pos x="41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black">
            <a:xfrm>
              <a:off x="740661" y="1028765"/>
              <a:ext cx="190843" cy="263561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black">
            <a:xfrm>
              <a:off x="1660385" y="1028765"/>
              <a:ext cx="262122" cy="263561"/>
            </a:xfrm>
            <a:custGeom>
              <a:avLst/>
              <a:gdLst/>
              <a:ahLst/>
              <a:cxnLst>
                <a:cxn ang="0">
                  <a:pos x="80" y="40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80" y="40"/>
                </a:cxn>
                <a:cxn ang="0">
                  <a:pos x="40" y="20"/>
                </a:cxn>
                <a:cxn ang="0">
                  <a:pos x="20" y="40"/>
                </a:cxn>
                <a:cxn ang="0">
                  <a:pos x="40" y="60"/>
                </a:cxn>
                <a:cxn ang="0">
                  <a:pos x="60" y="40"/>
                </a:cxn>
                <a:cxn ang="0">
                  <a:pos x="40" y="20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black">
            <a:xfrm>
              <a:off x="1167566" y="1028765"/>
              <a:ext cx="170916" cy="263561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32" y="17"/>
                </a:cxn>
                <a:cxn ang="0">
                  <a:pos x="20" y="23"/>
                </a:cxn>
                <a:cxn ang="0">
                  <a:pos x="29" y="30"/>
                </a:cxn>
                <a:cxn ang="0">
                  <a:pos x="34" y="32"/>
                </a:cxn>
                <a:cxn ang="0">
                  <a:pos x="52" y="54"/>
                </a:cxn>
                <a:cxn ang="0">
                  <a:pos x="21" y="80"/>
                </a:cxn>
                <a:cxn ang="0">
                  <a:pos x="0" y="77"/>
                </a:cxn>
                <a:cxn ang="0">
                  <a:pos x="0" y="60"/>
                </a:cxn>
                <a:cxn ang="0">
                  <a:pos x="18" y="63"/>
                </a:cxn>
                <a:cxn ang="0">
                  <a:pos x="32" y="56"/>
                </a:cxn>
                <a:cxn ang="0">
                  <a:pos x="23" y="48"/>
                </a:cxn>
                <a:cxn ang="0">
                  <a:pos x="19" y="47"/>
                </a:cxn>
                <a:cxn ang="0">
                  <a:pos x="0" y="24"/>
                </a:cxn>
                <a:cxn ang="0">
                  <a:pos x="28" y="0"/>
                </a:cxn>
                <a:cxn ang="0">
                  <a:pos x="47" y="3"/>
                </a:cxn>
                <a:cxn ang="0">
                  <a:pos x="47" y="19"/>
                </a:cxn>
              </a:cxnLst>
              <a:rect l="0" t="0" r="r" b="b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black">
            <a:xfrm>
              <a:off x="609600" y="732931"/>
              <a:ext cx="62081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black">
            <a:xfrm>
              <a:off x="783581" y="646870"/>
              <a:ext cx="62081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black">
            <a:xfrm>
              <a:off x="954497" y="528537"/>
              <a:ext cx="62081" cy="394958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black">
            <a:xfrm>
              <a:off x="1128478" y="646870"/>
              <a:ext cx="62081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black">
            <a:xfrm>
              <a:off x="1298627" y="732931"/>
              <a:ext cx="65914" cy="128323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20" y="30"/>
                </a:cxn>
                <a:cxn ang="0">
                  <a:pos x="20" y="10"/>
                </a:cxn>
              </a:cxnLst>
              <a:rect l="0" t="0" r="r" b="b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black">
            <a:xfrm>
              <a:off x="1472608" y="646870"/>
              <a:ext cx="62848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black">
            <a:xfrm>
              <a:off x="1646590" y="528537"/>
              <a:ext cx="62848" cy="394958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9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black">
            <a:xfrm>
              <a:off x="1817505" y="646870"/>
              <a:ext cx="62848" cy="214384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black">
            <a:xfrm>
              <a:off x="1991486" y="732931"/>
              <a:ext cx="62848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9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21" name="Media Placeholder 20"/>
          <p:cNvSpPr>
            <a:spLocks noGrp="1"/>
          </p:cNvSpPr>
          <p:nvPr>
            <p:ph type="media" sz="quarter" idx="10" hasCustomPrompt="1"/>
          </p:nvPr>
        </p:nvSpPr>
        <p:spPr>
          <a:xfrm>
            <a:off x="2639917" y="778669"/>
            <a:ext cx="5897880" cy="4425696"/>
          </a:xfrm>
          <a:solidFill>
            <a:schemeClr val="tx1">
              <a:lumMod val="50000"/>
            </a:schemeClr>
          </a:solidFill>
          <a:ln>
            <a:noFill/>
          </a:ln>
          <a:effectLst>
            <a:innerShdw blurRad="419100">
              <a:prstClr val="black">
                <a:alpha val="4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800" kern="120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icon to add video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_gradi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ltGray">
          <a:xfrm>
            <a:off x="7763787" y="6584512"/>
            <a:ext cx="81186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marL="0" algn="r" defTabSz="814388" rtl="0" eaLnBrk="1" latinLnBrk="0" hangingPunct="1">
              <a:lnSpc>
                <a:spcPct val="100000"/>
              </a:lnSpc>
            </a:pPr>
            <a:r>
              <a:rPr lang="en-US" sz="600" kern="1200" dirty="0">
                <a:solidFill>
                  <a:srgbClr val="C0C0C0"/>
                </a:solidFill>
                <a:latin typeface="+mj-lt"/>
                <a:ea typeface="+mn-ea"/>
                <a:cs typeface="+mn-cs"/>
              </a:rPr>
              <a:t>Cisco Confidential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 smtClean="0">
                <a:solidFill>
                  <a:srgbClr val="C0C0C0"/>
                </a:solidFill>
                <a:latin typeface="+mj-lt"/>
              </a:rPr>
              <a:t>© 2010 Cisco and/or its affiliates. All rights reserved.</a:t>
            </a:r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C0C0C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</p:spPr>
      </p:pic>
      <p:sp>
        <p:nvSpPr>
          <p:cNvPr id="20" name="Rectangle 19"/>
          <p:cNvSpPr>
            <a:spLocks noChangeArrowheads="1"/>
          </p:cNvSpPr>
          <p:nvPr/>
        </p:nvSpPr>
        <p:spPr bwMode="black">
          <a:xfrm>
            <a:off x="4373702" y="5844550"/>
            <a:ext cx="41443" cy="15701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1" name="Freeform 20"/>
          <p:cNvSpPr>
            <a:spLocks/>
          </p:cNvSpPr>
          <p:nvPr/>
        </p:nvSpPr>
        <p:spPr bwMode="black">
          <a:xfrm>
            <a:off x="4615130" y="5840202"/>
            <a:ext cx="119991" cy="165712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1" y="80"/>
              </a:cxn>
              <a:cxn ang="0">
                <a:pos x="0" y="40"/>
              </a:cxn>
              <a:cxn ang="0">
                <a:pos x="41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8" y="23"/>
                  <a:pt x="51" y="20"/>
                  <a:pt x="42" y="20"/>
                </a:cubicBezTo>
                <a:cubicBezTo>
                  <a:pt x="30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1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1" y="0"/>
                </a:cubicBezTo>
                <a:cubicBezTo>
                  <a:pt x="50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2" name="Freeform 21"/>
          <p:cNvSpPr>
            <a:spLocks/>
          </p:cNvSpPr>
          <p:nvPr/>
        </p:nvSpPr>
        <p:spPr bwMode="black">
          <a:xfrm>
            <a:off x="4200221" y="5840202"/>
            <a:ext cx="119991" cy="165712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7" y="23"/>
                  <a:pt x="51" y="20"/>
                  <a:pt x="42" y="20"/>
                </a:cubicBezTo>
                <a:cubicBezTo>
                  <a:pt x="29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0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0" y="0"/>
                </a:cubicBezTo>
                <a:cubicBezTo>
                  <a:pt x="49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black">
          <a:xfrm>
            <a:off x="4778491" y="5840202"/>
            <a:ext cx="164807" cy="165712"/>
          </a:xfrm>
          <a:custGeom>
            <a:avLst/>
            <a:gdLst/>
            <a:ahLst/>
            <a:cxnLst>
              <a:cxn ang="0">
                <a:pos x="80" y="40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80" y="40"/>
              </a:cxn>
              <a:cxn ang="0">
                <a:pos x="40" y="20"/>
              </a:cxn>
              <a:cxn ang="0">
                <a:pos x="20" y="40"/>
              </a:cxn>
              <a:cxn ang="0">
                <a:pos x="40" y="60"/>
              </a:cxn>
              <a:cxn ang="0">
                <a:pos x="60" y="40"/>
              </a:cxn>
              <a:cxn ang="0">
                <a:pos x="40" y="20"/>
              </a:cxn>
            </a:cxnLst>
            <a:rect l="0" t="0" r="r" b="b"/>
            <a:pathLst>
              <a:path w="80" h="80">
                <a:moveTo>
                  <a:pt x="80" y="40"/>
                </a:moveTo>
                <a:cubicBezTo>
                  <a:pt x="80" y="62"/>
                  <a:pt x="64" y="80"/>
                  <a:pt x="40" y="80"/>
                </a:cubicBezTo>
                <a:cubicBezTo>
                  <a:pt x="16" y="80"/>
                  <a:pt x="0" y="62"/>
                  <a:pt x="0" y="40"/>
                </a:cubicBezTo>
                <a:cubicBezTo>
                  <a:pt x="0" y="18"/>
                  <a:pt x="16" y="0"/>
                  <a:pt x="40" y="0"/>
                </a:cubicBezTo>
                <a:cubicBezTo>
                  <a:pt x="64" y="0"/>
                  <a:pt x="80" y="18"/>
                  <a:pt x="80" y="40"/>
                </a:cubicBezTo>
                <a:moveTo>
                  <a:pt x="40" y="20"/>
                </a:moveTo>
                <a:cubicBezTo>
                  <a:pt x="29" y="20"/>
                  <a:pt x="20" y="29"/>
                  <a:pt x="20" y="40"/>
                </a:cubicBezTo>
                <a:cubicBezTo>
                  <a:pt x="20" y="51"/>
                  <a:pt x="29" y="60"/>
                  <a:pt x="40" y="60"/>
                </a:cubicBezTo>
                <a:cubicBezTo>
                  <a:pt x="51" y="60"/>
                  <a:pt x="60" y="51"/>
                  <a:pt x="60" y="40"/>
                </a:cubicBezTo>
                <a:cubicBezTo>
                  <a:pt x="60" y="29"/>
                  <a:pt x="51" y="20"/>
                  <a:pt x="40" y="2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4" name="Freeform 23"/>
          <p:cNvSpPr>
            <a:spLocks/>
          </p:cNvSpPr>
          <p:nvPr/>
        </p:nvSpPr>
        <p:spPr bwMode="black">
          <a:xfrm>
            <a:off x="4468634" y="5840202"/>
            <a:ext cx="107462" cy="165712"/>
          </a:xfrm>
          <a:custGeom>
            <a:avLst/>
            <a:gdLst/>
            <a:ahLst/>
            <a:cxnLst>
              <a:cxn ang="0">
                <a:pos x="47" y="19"/>
              </a:cxn>
              <a:cxn ang="0">
                <a:pos x="32" y="17"/>
              </a:cxn>
              <a:cxn ang="0">
                <a:pos x="20" y="23"/>
              </a:cxn>
              <a:cxn ang="0">
                <a:pos x="29" y="30"/>
              </a:cxn>
              <a:cxn ang="0">
                <a:pos x="34" y="32"/>
              </a:cxn>
              <a:cxn ang="0">
                <a:pos x="52" y="54"/>
              </a:cxn>
              <a:cxn ang="0">
                <a:pos x="21" y="80"/>
              </a:cxn>
              <a:cxn ang="0">
                <a:pos x="0" y="77"/>
              </a:cxn>
              <a:cxn ang="0">
                <a:pos x="0" y="60"/>
              </a:cxn>
              <a:cxn ang="0">
                <a:pos x="18" y="63"/>
              </a:cxn>
              <a:cxn ang="0">
                <a:pos x="32" y="56"/>
              </a:cxn>
              <a:cxn ang="0">
                <a:pos x="23" y="48"/>
              </a:cxn>
              <a:cxn ang="0">
                <a:pos x="19" y="47"/>
              </a:cxn>
              <a:cxn ang="0">
                <a:pos x="0" y="24"/>
              </a:cxn>
              <a:cxn ang="0">
                <a:pos x="28" y="0"/>
              </a:cxn>
              <a:cxn ang="0">
                <a:pos x="47" y="3"/>
              </a:cxn>
              <a:cxn ang="0">
                <a:pos x="47" y="19"/>
              </a:cxn>
            </a:cxnLst>
            <a:rect l="0" t="0" r="r" b="b"/>
            <a:pathLst>
              <a:path w="52" h="80">
                <a:moveTo>
                  <a:pt x="47" y="19"/>
                </a:moveTo>
                <a:cubicBezTo>
                  <a:pt x="47" y="19"/>
                  <a:pt x="38" y="17"/>
                  <a:pt x="32" y="17"/>
                </a:cubicBezTo>
                <a:cubicBezTo>
                  <a:pt x="24" y="17"/>
                  <a:pt x="20" y="19"/>
                  <a:pt x="20" y="23"/>
                </a:cubicBezTo>
                <a:cubicBezTo>
                  <a:pt x="20" y="28"/>
                  <a:pt x="26" y="29"/>
                  <a:pt x="29" y="30"/>
                </a:cubicBezTo>
                <a:cubicBezTo>
                  <a:pt x="34" y="32"/>
                  <a:pt x="34" y="32"/>
                  <a:pt x="34" y="32"/>
                </a:cubicBezTo>
                <a:cubicBezTo>
                  <a:pt x="47" y="36"/>
                  <a:pt x="52" y="45"/>
                  <a:pt x="52" y="54"/>
                </a:cubicBezTo>
                <a:cubicBezTo>
                  <a:pt x="52" y="73"/>
                  <a:pt x="35" y="80"/>
                  <a:pt x="21" y="80"/>
                </a:cubicBezTo>
                <a:cubicBezTo>
                  <a:pt x="10" y="80"/>
                  <a:pt x="1" y="78"/>
                  <a:pt x="0" y="77"/>
                </a:cubicBezTo>
                <a:cubicBezTo>
                  <a:pt x="0" y="60"/>
                  <a:pt x="0" y="60"/>
                  <a:pt x="0" y="60"/>
                </a:cubicBezTo>
                <a:cubicBezTo>
                  <a:pt x="2" y="60"/>
                  <a:pt x="10" y="63"/>
                  <a:pt x="18" y="63"/>
                </a:cubicBezTo>
                <a:cubicBezTo>
                  <a:pt x="28" y="63"/>
                  <a:pt x="32" y="60"/>
                  <a:pt x="32" y="56"/>
                </a:cubicBezTo>
                <a:cubicBezTo>
                  <a:pt x="32" y="52"/>
                  <a:pt x="28" y="49"/>
                  <a:pt x="23" y="48"/>
                </a:cubicBezTo>
                <a:cubicBezTo>
                  <a:pt x="22" y="48"/>
                  <a:pt x="21" y="47"/>
                  <a:pt x="19" y="47"/>
                </a:cubicBezTo>
                <a:cubicBezTo>
                  <a:pt x="9" y="43"/>
                  <a:pt x="0" y="37"/>
                  <a:pt x="0" y="24"/>
                </a:cubicBezTo>
                <a:cubicBezTo>
                  <a:pt x="0" y="10"/>
                  <a:pt x="10" y="0"/>
                  <a:pt x="28" y="0"/>
                </a:cubicBezTo>
                <a:cubicBezTo>
                  <a:pt x="37" y="0"/>
                  <a:pt x="46" y="3"/>
                  <a:pt x="47" y="3"/>
                </a:cubicBezTo>
                <a:lnTo>
                  <a:pt x="47" y="1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5" name="Freeform 24"/>
          <p:cNvSpPr>
            <a:spLocks/>
          </p:cNvSpPr>
          <p:nvPr/>
        </p:nvSpPr>
        <p:spPr bwMode="black">
          <a:xfrm>
            <a:off x="4117817" y="5654198"/>
            <a:ext cx="39033" cy="80682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10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6" name="Freeform 25"/>
          <p:cNvSpPr>
            <a:spLocks/>
          </p:cNvSpPr>
          <p:nvPr/>
        </p:nvSpPr>
        <p:spPr bwMode="black">
          <a:xfrm>
            <a:off x="4227206" y="5600088"/>
            <a:ext cx="39033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4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4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black">
          <a:xfrm>
            <a:off x="4334669" y="5525687"/>
            <a:ext cx="39033" cy="24832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111"/>
              </a:cxn>
              <a:cxn ang="0">
                <a:pos x="10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5" y="120"/>
                  <a:pt x="10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black">
          <a:xfrm>
            <a:off x="4444058" y="5600088"/>
            <a:ext cx="39033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9" name="Freeform 28"/>
          <p:cNvSpPr>
            <a:spLocks/>
          </p:cNvSpPr>
          <p:nvPr/>
        </p:nvSpPr>
        <p:spPr bwMode="black">
          <a:xfrm>
            <a:off x="4551038" y="5654198"/>
            <a:ext cx="41443" cy="80682"/>
          </a:xfrm>
          <a:custGeom>
            <a:avLst/>
            <a:gdLst/>
            <a:ahLst/>
            <a:cxnLst>
              <a:cxn ang="0">
                <a:pos x="20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20" y="30"/>
              </a:cxn>
              <a:cxn ang="0">
                <a:pos x="20" y="10"/>
              </a:cxn>
            </a:cxnLst>
            <a:rect l="0" t="0" r="r" b="b"/>
            <a:pathLst>
              <a:path w="20" h="39">
                <a:moveTo>
                  <a:pt x="20" y="10"/>
                </a:moveTo>
                <a:cubicBezTo>
                  <a:pt x="20" y="4"/>
                  <a:pt x="15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5" y="39"/>
                  <a:pt x="10" y="39"/>
                </a:cubicBezTo>
                <a:cubicBezTo>
                  <a:pt x="15" y="39"/>
                  <a:pt x="20" y="35"/>
                  <a:pt x="20" y="30"/>
                </a:cubicBezTo>
                <a:lnTo>
                  <a:pt x="20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0" name="Freeform 29"/>
          <p:cNvSpPr>
            <a:spLocks/>
          </p:cNvSpPr>
          <p:nvPr/>
        </p:nvSpPr>
        <p:spPr bwMode="black">
          <a:xfrm>
            <a:off x="4660428" y="5600088"/>
            <a:ext cx="39515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1" name="Freeform 30"/>
          <p:cNvSpPr>
            <a:spLocks/>
          </p:cNvSpPr>
          <p:nvPr/>
        </p:nvSpPr>
        <p:spPr bwMode="black">
          <a:xfrm>
            <a:off x="4769818" y="5525687"/>
            <a:ext cx="39515" cy="24832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111"/>
              </a:cxn>
              <a:cxn ang="0">
                <a:pos x="9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4" y="120"/>
                  <a:pt x="9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2" name="Freeform 31"/>
          <p:cNvSpPr>
            <a:spLocks/>
          </p:cNvSpPr>
          <p:nvPr/>
        </p:nvSpPr>
        <p:spPr bwMode="black">
          <a:xfrm>
            <a:off x="4877279" y="5600088"/>
            <a:ext cx="39515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5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3" name="Freeform 32"/>
          <p:cNvSpPr>
            <a:spLocks/>
          </p:cNvSpPr>
          <p:nvPr/>
        </p:nvSpPr>
        <p:spPr bwMode="black">
          <a:xfrm>
            <a:off x="4986669" y="5654198"/>
            <a:ext cx="39515" cy="80682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9" y="0"/>
              </a:cxn>
              <a:cxn ang="0">
                <a:pos x="0" y="10"/>
              </a:cxn>
              <a:cxn ang="0">
                <a:pos x="0" y="30"/>
              </a:cxn>
              <a:cxn ang="0">
                <a:pos x="9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9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91391E-6 L -5.55556E-7 0.02314 " pathEditMode="relative" rAng="0" ptsTypes="AA">
                                      <p:cBhvr>
                                        <p:cTn id="37" dur="7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93242E-6 L 4.72222E-6 0.02962 " pathEditMode="relative" rAng="0" ptsTypes="AA">
                                      <p:cBhvr>
                                        <p:cTn id="39" dur="7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1391E-6 L 0 0.02314 " pathEditMode="relative" rAng="0" ptsTypes="AA">
                                      <p:cBhvr>
                                        <p:cTn id="41" dur="7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93242E-6 L -4.72222E-6 0.02962 " pathEditMode="relative" rAng="0" ptsTypes="AA">
                                      <p:cBhvr>
                                        <p:cTn id="43" dur="7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91391E-6 L 4.16667E-6 0.02314 " pathEditMode="relative" rAng="0" ptsTypes="AA">
                                      <p:cBhvr>
                                        <p:cTn id="45" dur="7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36056E-6 L 2.77778E-7 -0.02338 " pathEditMode="relative" rAng="0" ptsTypes="AA">
                                      <p:cBhvr>
                                        <p:cTn id="47" dur="7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36056E-6 L -8.33333E-7 -0.02338 " pathEditMode="relative" rAng="0" ptsTypes="AA">
                                      <p:cBhvr>
                                        <p:cTn id="49" dur="7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36056E-6 L 4.44444E-6 -0.02338 " pathEditMode="relative" rAng="0" ptsTypes="AA">
                                      <p:cBhvr>
                                        <p:cTn id="51" dur="7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36056E-6 L 3.33333E-6 -0.02338 " pathEditMode="relative" rAng="0" ptsTypes="AA">
                                      <p:cBhvr>
                                        <p:cTn id="53" dur="7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-green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</p:spPr>
      </p:pic>
      <p:sp>
        <p:nvSpPr>
          <p:cNvPr id="20" name="Rectangle 19"/>
          <p:cNvSpPr>
            <a:spLocks noChangeArrowheads="1"/>
          </p:cNvSpPr>
          <p:nvPr/>
        </p:nvSpPr>
        <p:spPr bwMode="black">
          <a:xfrm>
            <a:off x="6312989" y="3708603"/>
            <a:ext cx="116616" cy="4418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1" name="Freeform 20"/>
          <p:cNvSpPr>
            <a:spLocks/>
          </p:cNvSpPr>
          <p:nvPr/>
        </p:nvSpPr>
        <p:spPr bwMode="black">
          <a:xfrm>
            <a:off x="6992342" y="3697605"/>
            <a:ext cx="337642" cy="466297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1" y="80"/>
              </a:cxn>
              <a:cxn ang="0">
                <a:pos x="0" y="40"/>
              </a:cxn>
              <a:cxn ang="0">
                <a:pos x="41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8" y="23"/>
                  <a:pt x="51" y="20"/>
                  <a:pt x="42" y="20"/>
                </a:cubicBezTo>
                <a:cubicBezTo>
                  <a:pt x="30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1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1" y="0"/>
                </a:cubicBezTo>
                <a:cubicBezTo>
                  <a:pt x="50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2" name="Freeform 21"/>
          <p:cNvSpPr>
            <a:spLocks/>
          </p:cNvSpPr>
          <p:nvPr/>
        </p:nvSpPr>
        <p:spPr bwMode="black">
          <a:xfrm>
            <a:off x="5824831" y="3697605"/>
            <a:ext cx="337642" cy="466297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7" y="23"/>
                  <a:pt x="51" y="20"/>
                  <a:pt x="42" y="20"/>
                </a:cubicBezTo>
                <a:cubicBezTo>
                  <a:pt x="29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0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0" y="0"/>
                </a:cubicBezTo>
                <a:cubicBezTo>
                  <a:pt x="49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black">
          <a:xfrm>
            <a:off x="7452023" y="3697605"/>
            <a:ext cx="463750" cy="466297"/>
          </a:xfrm>
          <a:custGeom>
            <a:avLst/>
            <a:gdLst/>
            <a:ahLst/>
            <a:cxnLst>
              <a:cxn ang="0">
                <a:pos x="80" y="40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80" y="40"/>
              </a:cxn>
              <a:cxn ang="0">
                <a:pos x="40" y="20"/>
              </a:cxn>
              <a:cxn ang="0">
                <a:pos x="20" y="40"/>
              </a:cxn>
              <a:cxn ang="0">
                <a:pos x="40" y="60"/>
              </a:cxn>
              <a:cxn ang="0">
                <a:pos x="60" y="40"/>
              </a:cxn>
              <a:cxn ang="0">
                <a:pos x="40" y="20"/>
              </a:cxn>
            </a:cxnLst>
            <a:rect l="0" t="0" r="r" b="b"/>
            <a:pathLst>
              <a:path w="80" h="80">
                <a:moveTo>
                  <a:pt x="80" y="40"/>
                </a:moveTo>
                <a:cubicBezTo>
                  <a:pt x="80" y="62"/>
                  <a:pt x="64" y="80"/>
                  <a:pt x="40" y="80"/>
                </a:cubicBezTo>
                <a:cubicBezTo>
                  <a:pt x="16" y="80"/>
                  <a:pt x="0" y="62"/>
                  <a:pt x="0" y="40"/>
                </a:cubicBezTo>
                <a:cubicBezTo>
                  <a:pt x="0" y="18"/>
                  <a:pt x="16" y="0"/>
                  <a:pt x="40" y="0"/>
                </a:cubicBezTo>
                <a:cubicBezTo>
                  <a:pt x="64" y="0"/>
                  <a:pt x="80" y="18"/>
                  <a:pt x="80" y="40"/>
                </a:cubicBezTo>
                <a:moveTo>
                  <a:pt x="40" y="20"/>
                </a:moveTo>
                <a:cubicBezTo>
                  <a:pt x="29" y="20"/>
                  <a:pt x="20" y="29"/>
                  <a:pt x="20" y="40"/>
                </a:cubicBezTo>
                <a:cubicBezTo>
                  <a:pt x="20" y="51"/>
                  <a:pt x="29" y="60"/>
                  <a:pt x="40" y="60"/>
                </a:cubicBezTo>
                <a:cubicBezTo>
                  <a:pt x="51" y="60"/>
                  <a:pt x="60" y="51"/>
                  <a:pt x="60" y="40"/>
                </a:cubicBezTo>
                <a:cubicBezTo>
                  <a:pt x="60" y="29"/>
                  <a:pt x="51" y="20"/>
                  <a:pt x="40" y="2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4" name="Freeform 23"/>
          <p:cNvSpPr>
            <a:spLocks/>
          </p:cNvSpPr>
          <p:nvPr/>
        </p:nvSpPr>
        <p:spPr bwMode="black">
          <a:xfrm>
            <a:off x="6580117" y="3697605"/>
            <a:ext cx="302387" cy="466297"/>
          </a:xfrm>
          <a:custGeom>
            <a:avLst/>
            <a:gdLst/>
            <a:ahLst/>
            <a:cxnLst>
              <a:cxn ang="0">
                <a:pos x="47" y="19"/>
              </a:cxn>
              <a:cxn ang="0">
                <a:pos x="32" y="17"/>
              </a:cxn>
              <a:cxn ang="0">
                <a:pos x="20" y="23"/>
              </a:cxn>
              <a:cxn ang="0">
                <a:pos x="29" y="30"/>
              </a:cxn>
              <a:cxn ang="0">
                <a:pos x="34" y="32"/>
              </a:cxn>
              <a:cxn ang="0">
                <a:pos x="52" y="54"/>
              </a:cxn>
              <a:cxn ang="0">
                <a:pos x="21" y="80"/>
              </a:cxn>
              <a:cxn ang="0">
                <a:pos x="0" y="77"/>
              </a:cxn>
              <a:cxn ang="0">
                <a:pos x="0" y="60"/>
              </a:cxn>
              <a:cxn ang="0">
                <a:pos x="18" y="63"/>
              </a:cxn>
              <a:cxn ang="0">
                <a:pos x="32" y="56"/>
              </a:cxn>
              <a:cxn ang="0">
                <a:pos x="23" y="48"/>
              </a:cxn>
              <a:cxn ang="0">
                <a:pos x="19" y="47"/>
              </a:cxn>
              <a:cxn ang="0">
                <a:pos x="0" y="24"/>
              </a:cxn>
              <a:cxn ang="0">
                <a:pos x="28" y="0"/>
              </a:cxn>
              <a:cxn ang="0">
                <a:pos x="47" y="3"/>
              </a:cxn>
              <a:cxn ang="0">
                <a:pos x="47" y="19"/>
              </a:cxn>
            </a:cxnLst>
            <a:rect l="0" t="0" r="r" b="b"/>
            <a:pathLst>
              <a:path w="52" h="80">
                <a:moveTo>
                  <a:pt x="47" y="19"/>
                </a:moveTo>
                <a:cubicBezTo>
                  <a:pt x="47" y="19"/>
                  <a:pt x="38" y="17"/>
                  <a:pt x="32" y="17"/>
                </a:cubicBezTo>
                <a:cubicBezTo>
                  <a:pt x="24" y="17"/>
                  <a:pt x="20" y="19"/>
                  <a:pt x="20" y="23"/>
                </a:cubicBezTo>
                <a:cubicBezTo>
                  <a:pt x="20" y="28"/>
                  <a:pt x="26" y="29"/>
                  <a:pt x="29" y="30"/>
                </a:cubicBezTo>
                <a:cubicBezTo>
                  <a:pt x="34" y="32"/>
                  <a:pt x="34" y="32"/>
                  <a:pt x="34" y="32"/>
                </a:cubicBezTo>
                <a:cubicBezTo>
                  <a:pt x="47" y="36"/>
                  <a:pt x="52" y="45"/>
                  <a:pt x="52" y="54"/>
                </a:cubicBezTo>
                <a:cubicBezTo>
                  <a:pt x="52" y="73"/>
                  <a:pt x="35" y="80"/>
                  <a:pt x="21" y="80"/>
                </a:cubicBezTo>
                <a:cubicBezTo>
                  <a:pt x="10" y="80"/>
                  <a:pt x="1" y="78"/>
                  <a:pt x="0" y="77"/>
                </a:cubicBezTo>
                <a:cubicBezTo>
                  <a:pt x="0" y="60"/>
                  <a:pt x="0" y="60"/>
                  <a:pt x="0" y="60"/>
                </a:cubicBezTo>
                <a:cubicBezTo>
                  <a:pt x="2" y="60"/>
                  <a:pt x="10" y="63"/>
                  <a:pt x="18" y="63"/>
                </a:cubicBezTo>
                <a:cubicBezTo>
                  <a:pt x="28" y="63"/>
                  <a:pt x="32" y="60"/>
                  <a:pt x="32" y="56"/>
                </a:cubicBezTo>
                <a:cubicBezTo>
                  <a:pt x="32" y="52"/>
                  <a:pt x="28" y="49"/>
                  <a:pt x="23" y="48"/>
                </a:cubicBezTo>
                <a:cubicBezTo>
                  <a:pt x="22" y="48"/>
                  <a:pt x="21" y="47"/>
                  <a:pt x="19" y="47"/>
                </a:cubicBezTo>
                <a:cubicBezTo>
                  <a:pt x="9" y="43"/>
                  <a:pt x="0" y="37"/>
                  <a:pt x="0" y="24"/>
                </a:cubicBezTo>
                <a:cubicBezTo>
                  <a:pt x="0" y="10"/>
                  <a:pt x="10" y="0"/>
                  <a:pt x="28" y="0"/>
                </a:cubicBezTo>
                <a:cubicBezTo>
                  <a:pt x="37" y="0"/>
                  <a:pt x="46" y="3"/>
                  <a:pt x="47" y="3"/>
                </a:cubicBezTo>
                <a:lnTo>
                  <a:pt x="47" y="1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5" name="Freeform 24"/>
          <p:cNvSpPr>
            <a:spLocks/>
          </p:cNvSpPr>
          <p:nvPr/>
        </p:nvSpPr>
        <p:spPr bwMode="black">
          <a:xfrm>
            <a:off x="5592955" y="3082440"/>
            <a:ext cx="109835" cy="227032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10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6" name="Freeform 25"/>
          <p:cNvSpPr>
            <a:spLocks/>
          </p:cNvSpPr>
          <p:nvPr/>
        </p:nvSpPr>
        <p:spPr bwMode="black">
          <a:xfrm>
            <a:off x="5900764" y="2930180"/>
            <a:ext cx="109835" cy="379291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4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4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black">
          <a:xfrm>
            <a:off x="6203154" y="2720822"/>
            <a:ext cx="109835" cy="69876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111"/>
              </a:cxn>
              <a:cxn ang="0">
                <a:pos x="10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5" y="120"/>
                  <a:pt x="10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black">
          <a:xfrm>
            <a:off x="6510963" y="2930181"/>
            <a:ext cx="109835" cy="3792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9" name="Freeform 28"/>
          <p:cNvSpPr>
            <a:spLocks/>
          </p:cNvSpPr>
          <p:nvPr/>
        </p:nvSpPr>
        <p:spPr bwMode="black">
          <a:xfrm>
            <a:off x="6811994" y="3082440"/>
            <a:ext cx="116616" cy="227031"/>
          </a:xfrm>
          <a:custGeom>
            <a:avLst/>
            <a:gdLst/>
            <a:ahLst/>
            <a:cxnLst>
              <a:cxn ang="0">
                <a:pos x="20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20" y="30"/>
              </a:cxn>
              <a:cxn ang="0">
                <a:pos x="20" y="10"/>
              </a:cxn>
            </a:cxnLst>
            <a:rect l="0" t="0" r="r" b="b"/>
            <a:pathLst>
              <a:path w="20" h="39">
                <a:moveTo>
                  <a:pt x="20" y="10"/>
                </a:moveTo>
                <a:cubicBezTo>
                  <a:pt x="20" y="4"/>
                  <a:pt x="15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5" y="39"/>
                  <a:pt x="10" y="39"/>
                </a:cubicBezTo>
                <a:cubicBezTo>
                  <a:pt x="15" y="39"/>
                  <a:pt x="20" y="35"/>
                  <a:pt x="20" y="30"/>
                </a:cubicBezTo>
                <a:lnTo>
                  <a:pt x="20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0" name="Freeform 29"/>
          <p:cNvSpPr>
            <a:spLocks/>
          </p:cNvSpPr>
          <p:nvPr/>
        </p:nvSpPr>
        <p:spPr bwMode="black">
          <a:xfrm>
            <a:off x="7119806" y="2930181"/>
            <a:ext cx="111191" cy="379290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1" name="Freeform 30"/>
          <p:cNvSpPr>
            <a:spLocks/>
          </p:cNvSpPr>
          <p:nvPr/>
        </p:nvSpPr>
        <p:spPr bwMode="black">
          <a:xfrm>
            <a:off x="7427618" y="2720823"/>
            <a:ext cx="111191" cy="698766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111"/>
              </a:cxn>
              <a:cxn ang="0">
                <a:pos x="9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4" y="120"/>
                  <a:pt x="9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2" name="Freeform 31"/>
          <p:cNvSpPr>
            <a:spLocks/>
          </p:cNvSpPr>
          <p:nvPr/>
        </p:nvSpPr>
        <p:spPr bwMode="black">
          <a:xfrm>
            <a:off x="7730002" y="2930181"/>
            <a:ext cx="111191" cy="379290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5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3" name="Freeform 32"/>
          <p:cNvSpPr>
            <a:spLocks/>
          </p:cNvSpPr>
          <p:nvPr/>
        </p:nvSpPr>
        <p:spPr bwMode="black">
          <a:xfrm>
            <a:off x="8037814" y="3082440"/>
            <a:ext cx="111191" cy="227031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9" y="0"/>
              </a:cxn>
              <a:cxn ang="0">
                <a:pos x="0" y="10"/>
              </a:cxn>
              <a:cxn ang="0">
                <a:pos x="0" y="30"/>
              </a:cxn>
              <a:cxn ang="0">
                <a:pos x="9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9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4691" y="3060488"/>
            <a:ext cx="2437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latin typeface="+mj-lt"/>
              </a:rPr>
              <a:t>Thank you.</a:t>
            </a:r>
            <a:endParaRPr lang="en-US" sz="3600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2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7 L -4.72222E-6 0.09143 " pathEditMode="relative" rAng="0" ptsTypes="AA">
                                      <p:cBhvr>
                                        <p:cTn id="41" dur="7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5E-6 0.11157 " pathEditMode="relative" rAng="0" ptsTypes="AA">
                                      <p:cBhvr>
                                        <p:cTn id="43" dur="7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81481E-6 L 4.72222E-6 0.09143 " pathEditMode="relative" rAng="0" ptsTypes="AA">
                                      <p:cBhvr>
                                        <p:cTn id="45" dur="7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6 L -2.77778E-6 0.11157 " pathEditMode="relative" rAng="0" ptsTypes="AA">
                                      <p:cBhvr>
                                        <p:cTn id="47" dur="7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5.55556E-7 0.09143 " pathEditMode="relative" rAng="0" ptsTypes="AA">
                                      <p:cBhvr>
                                        <p:cTn id="49" dur="7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4.72222E-6 -0.10764 " pathEditMode="relative" rAng="0" ptsTypes="AA">
                                      <p:cBhvr>
                                        <p:cTn id="51" dur="7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33333E-6 L 4.44444E-6 -0.10764 " pathEditMode="relative" rAng="0" ptsTypes="AA">
                                      <p:cBhvr>
                                        <p:cTn id="53" dur="7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33333E-6 L -2.22222E-6 -0.10764 " pathEditMode="relative" rAng="0" ptsTypes="AA">
                                      <p:cBhvr>
                                        <p:cTn id="55" dur="7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1.11111E-6 -0.10764 " pathEditMode="relative" rAng="0" ptsTypes="AA">
                                      <p:cBhvr>
                                        <p:cTn id="57" dur="7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-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Complex_Gradient7.jpg"/>
          <p:cNvPicPr>
            <a:picLocks noChangeAspect="1"/>
          </p:cNvPicPr>
          <p:nvPr/>
        </p:nvPicPr>
        <p:blipFill>
          <a:blip r:embed="rId2" cstate="print"/>
          <a:srcRect l="1695" r="1443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black">
          <a:xfrm>
            <a:off x="4373702" y="5844550"/>
            <a:ext cx="41443" cy="15701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black">
          <a:xfrm>
            <a:off x="4615130" y="5840202"/>
            <a:ext cx="119991" cy="165712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1" y="80"/>
              </a:cxn>
              <a:cxn ang="0">
                <a:pos x="0" y="40"/>
              </a:cxn>
              <a:cxn ang="0">
                <a:pos x="41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8" y="23"/>
                  <a:pt x="51" y="20"/>
                  <a:pt x="42" y="20"/>
                </a:cubicBezTo>
                <a:cubicBezTo>
                  <a:pt x="30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1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1" y="0"/>
                </a:cubicBezTo>
                <a:cubicBezTo>
                  <a:pt x="50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black">
          <a:xfrm>
            <a:off x="4200221" y="5840202"/>
            <a:ext cx="119991" cy="165712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7" y="23"/>
                  <a:pt x="51" y="20"/>
                  <a:pt x="42" y="20"/>
                </a:cubicBezTo>
                <a:cubicBezTo>
                  <a:pt x="29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0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0" y="0"/>
                </a:cubicBezTo>
                <a:cubicBezTo>
                  <a:pt x="49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black">
          <a:xfrm>
            <a:off x="4778491" y="5840202"/>
            <a:ext cx="164807" cy="165712"/>
          </a:xfrm>
          <a:custGeom>
            <a:avLst/>
            <a:gdLst/>
            <a:ahLst/>
            <a:cxnLst>
              <a:cxn ang="0">
                <a:pos x="80" y="40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80" y="40"/>
              </a:cxn>
              <a:cxn ang="0">
                <a:pos x="40" y="20"/>
              </a:cxn>
              <a:cxn ang="0">
                <a:pos x="20" y="40"/>
              </a:cxn>
              <a:cxn ang="0">
                <a:pos x="40" y="60"/>
              </a:cxn>
              <a:cxn ang="0">
                <a:pos x="60" y="40"/>
              </a:cxn>
              <a:cxn ang="0">
                <a:pos x="40" y="20"/>
              </a:cxn>
            </a:cxnLst>
            <a:rect l="0" t="0" r="r" b="b"/>
            <a:pathLst>
              <a:path w="80" h="80">
                <a:moveTo>
                  <a:pt x="80" y="40"/>
                </a:moveTo>
                <a:cubicBezTo>
                  <a:pt x="80" y="62"/>
                  <a:pt x="64" y="80"/>
                  <a:pt x="40" y="80"/>
                </a:cubicBezTo>
                <a:cubicBezTo>
                  <a:pt x="16" y="80"/>
                  <a:pt x="0" y="62"/>
                  <a:pt x="0" y="40"/>
                </a:cubicBezTo>
                <a:cubicBezTo>
                  <a:pt x="0" y="18"/>
                  <a:pt x="16" y="0"/>
                  <a:pt x="40" y="0"/>
                </a:cubicBezTo>
                <a:cubicBezTo>
                  <a:pt x="64" y="0"/>
                  <a:pt x="80" y="18"/>
                  <a:pt x="80" y="40"/>
                </a:cubicBezTo>
                <a:moveTo>
                  <a:pt x="40" y="20"/>
                </a:moveTo>
                <a:cubicBezTo>
                  <a:pt x="29" y="20"/>
                  <a:pt x="20" y="29"/>
                  <a:pt x="20" y="40"/>
                </a:cubicBezTo>
                <a:cubicBezTo>
                  <a:pt x="20" y="51"/>
                  <a:pt x="29" y="60"/>
                  <a:pt x="40" y="60"/>
                </a:cubicBezTo>
                <a:cubicBezTo>
                  <a:pt x="51" y="60"/>
                  <a:pt x="60" y="51"/>
                  <a:pt x="60" y="40"/>
                </a:cubicBezTo>
                <a:cubicBezTo>
                  <a:pt x="60" y="29"/>
                  <a:pt x="51" y="20"/>
                  <a:pt x="40" y="2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black">
          <a:xfrm>
            <a:off x="4468634" y="5840202"/>
            <a:ext cx="107462" cy="165712"/>
          </a:xfrm>
          <a:custGeom>
            <a:avLst/>
            <a:gdLst/>
            <a:ahLst/>
            <a:cxnLst>
              <a:cxn ang="0">
                <a:pos x="47" y="19"/>
              </a:cxn>
              <a:cxn ang="0">
                <a:pos x="32" y="17"/>
              </a:cxn>
              <a:cxn ang="0">
                <a:pos x="20" y="23"/>
              </a:cxn>
              <a:cxn ang="0">
                <a:pos x="29" y="30"/>
              </a:cxn>
              <a:cxn ang="0">
                <a:pos x="34" y="32"/>
              </a:cxn>
              <a:cxn ang="0">
                <a:pos x="52" y="54"/>
              </a:cxn>
              <a:cxn ang="0">
                <a:pos x="21" y="80"/>
              </a:cxn>
              <a:cxn ang="0">
                <a:pos x="0" y="77"/>
              </a:cxn>
              <a:cxn ang="0">
                <a:pos x="0" y="60"/>
              </a:cxn>
              <a:cxn ang="0">
                <a:pos x="18" y="63"/>
              </a:cxn>
              <a:cxn ang="0">
                <a:pos x="32" y="56"/>
              </a:cxn>
              <a:cxn ang="0">
                <a:pos x="23" y="48"/>
              </a:cxn>
              <a:cxn ang="0">
                <a:pos x="19" y="47"/>
              </a:cxn>
              <a:cxn ang="0">
                <a:pos x="0" y="24"/>
              </a:cxn>
              <a:cxn ang="0">
                <a:pos x="28" y="0"/>
              </a:cxn>
              <a:cxn ang="0">
                <a:pos x="47" y="3"/>
              </a:cxn>
              <a:cxn ang="0">
                <a:pos x="47" y="19"/>
              </a:cxn>
            </a:cxnLst>
            <a:rect l="0" t="0" r="r" b="b"/>
            <a:pathLst>
              <a:path w="52" h="80">
                <a:moveTo>
                  <a:pt x="47" y="19"/>
                </a:moveTo>
                <a:cubicBezTo>
                  <a:pt x="47" y="19"/>
                  <a:pt x="38" y="17"/>
                  <a:pt x="32" y="17"/>
                </a:cubicBezTo>
                <a:cubicBezTo>
                  <a:pt x="24" y="17"/>
                  <a:pt x="20" y="19"/>
                  <a:pt x="20" y="23"/>
                </a:cubicBezTo>
                <a:cubicBezTo>
                  <a:pt x="20" y="28"/>
                  <a:pt x="26" y="29"/>
                  <a:pt x="29" y="30"/>
                </a:cubicBezTo>
                <a:cubicBezTo>
                  <a:pt x="34" y="32"/>
                  <a:pt x="34" y="32"/>
                  <a:pt x="34" y="32"/>
                </a:cubicBezTo>
                <a:cubicBezTo>
                  <a:pt x="47" y="36"/>
                  <a:pt x="52" y="45"/>
                  <a:pt x="52" y="54"/>
                </a:cubicBezTo>
                <a:cubicBezTo>
                  <a:pt x="52" y="73"/>
                  <a:pt x="35" y="80"/>
                  <a:pt x="21" y="80"/>
                </a:cubicBezTo>
                <a:cubicBezTo>
                  <a:pt x="10" y="80"/>
                  <a:pt x="1" y="78"/>
                  <a:pt x="0" y="77"/>
                </a:cubicBezTo>
                <a:cubicBezTo>
                  <a:pt x="0" y="60"/>
                  <a:pt x="0" y="60"/>
                  <a:pt x="0" y="60"/>
                </a:cubicBezTo>
                <a:cubicBezTo>
                  <a:pt x="2" y="60"/>
                  <a:pt x="10" y="63"/>
                  <a:pt x="18" y="63"/>
                </a:cubicBezTo>
                <a:cubicBezTo>
                  <a:pt x="28" y="63"/>
                  <a:pt x="32" y="60"/>
                  <a:pt x="32" y="56"/>
                </a:cubicBezTo>
                <a:cubicBezTo>
                  <a:pt x="32" y="52"/>
                  <a:pt x="28" y="49"/>
                  <a:pt x="23" y="48"/>
                </a:cubicBezTo>
                <a:cubicBezTo>
                  <a:pt x="22" y="48"/>
                  <a:pt x="21" y="47"/>
                  <a:pt x="19" y="47"/>
                </a:cubicBezTo>
                <a:cubicBezTo>
                  <a:pt x="9" y="43"/>
                  <a:pt x="0" y="37"/>
                  <a:pt x="0" y="24"/>
                </a:cubicBezTo>
                <a:cubicBezTo>
                  <a:pt x="0" y="10"/>
                  <a:pt x="10" y="0"/>
                  <a:pt x="28" y="0"/>
                </a:cubicBezTo>
                <a:cubicBezTo>
                  <a:pt x="37" y="0"/>
                  <a:pt x="46" y="3"/>
                  <a:pt x="47" y="3"/>
                </a:cubicBezTo>
                <a:lnTo>
                  <a:pt x="47" y="1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black">
          <a:xfrm>
            <a:off x="4117817" y="5654198"/>
            <a:ext cx="39033" cy="80682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10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black">
          <a:xfrm>
            <a:off x="4227206" y="5600088"/>
            <a:ext cx="39033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4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4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black">
          <a:xfrm>
            <a:off x="4334669" y="5525687"/>
            <a:ext cx="39033" cy="24832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111"/>
              </a:cxn>
              <a:cxn ang="0">
                <a:pos x="10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5" y="120"/>
                  <a:pt x="10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black">
          <a:xfrm>
            <a:off x="4444058" y="5600088"/>
            <a:ext cx="39033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black">
          <a:xfrm>
            <a:off x="4551038" y="5654198"/>
            <a:ext cx="41443" cy="80682"/>
          </a:xfrm>
          <a:custGeom>
            <a:avLst/>
            <a:gdLst/>
            <a:ahLst/>
            <a:cxnLst>
              <a:cxn ang="0">
                <a:pos x="20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20" y="30"/>
              </a:cxn>
              <a:cxn ang="0">
                <a:pos x="20" y="10"/>
              </a:cxn>
            </a:cxnLst>
            <a:rect l="0" t="0" r="r" b="b"/>
            <a:pathLst>
              <a:path w="20" h="39">
                <a:moveTo>
                  <a:pt x="20" y="10"/>
                </a:moveTo>
                <a:cubicBezTo>
                  <a:pt x="20" y="4"/>
                  <a:pt x="15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5" y="39"/>
                  <a:pt x="10" y="39"/>
                </a:cubicBezTo>
                <a:cubicBezTo>
                  <a:pt x="15" y="39"/>
                  <a:pt x="20" y="35"/>
                  <a:pt x="20" y="30"/>
                </a:cubicBezTo>
                <a:lnTo>
                  <a:pt x="20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black">
          <a:xfrm>
            <a:off x="4660428" y="5600088"/>
            <a:ext cx="39515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black">
          <a:xfrm>
            <a:off x="4769818" y="5525687"/>
            <a:ext cx="39515" cy="24832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111"/>
              </a:cxn>
              <a:cxn ang="0">
                <a:pos x="9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4" y="120"/>
                  <a:pt x="9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black">
          <a:xfrm>
            <a:off x="4877279" y="5600088"/>
            <a:ext cx="39515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5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black">
          <a:xfrm>
            <a:off x="4986669" y="5654198"/>
            <a:ext cx="39515" cy="80682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9" y="0"/>
              </a:cxn>
              <a:cxn ang="0">
                <a:pos x="0" y="10"/>
              </a:cxn>
              <a:cxn ang="0">
                <a:pos x="0" y="30"/>
              </a:cxn>
              <a:cxn ang="0">
                <a:pos x="9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9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91391E-6 L -5.55556E-7 0.02314 " pathEditMode="relative" rAng="0" ptsTypes="AA">
                                      <p:cBhvr>
                                        <p:cTn id="37" dur="7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93242E-6 L 4.72222E-6 0.02962 " pathEditMode="relative" rAng="0" ptsTypes="AA">
                                      <p:cBhvr>
                                        <p:cTn id="39" dur="7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1391E-6 L 0 0.02314 " pathEditMode="relative" rAng="0" ptsTypes="AA">
                                      <p:cBhvr>
                                        <p:cTn id="41" dur="7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93242E-6 L -4.72222E-6 0.02962 " pathEditMode="relative" rAng="0" ptsTypes="AA">
                                      <p:cBhvr>
                                        <p:cTn id="43" dur="7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91391E-6 L 4.16667E-6 0.02314 " pathEditMode="relative" rAng="0" ptsTypes="AA">
                                      <p:cBhvr>
                                        <p:cTn id="45" dur="7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36056E-6 L 2.77778E-7 -0.02338 " pathEditMode="relative" rAng="0" ptsTypes="AA">
                                      <p:cBhvr>
                                        <p:cTn id="47" dur="7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36056E-6 L -8.33333E-7 -0.02338 " pathEditMode="relative" rAng="0" ptsTypes="AA">
                                      <p:cBhvr>
                                        <p:cTn id="49" dur="7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36056E-6 L 4.44444E-6 -0.02338 " pathEditMode="relative" rAng="0" ptsTypes="AA">
                                      <p:cBhvr>
                                        <p:cTn id="51" dur="7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36056E-6 L 3.33333E-6 -0.02338 " pathEditMode="relative" rAng="0" ptsTypes="AA">
                                      <p:cBhvr>
                                        <p:cTn id="53" dur="7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-red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Complex_Gradient7.jpg"/>
          <p:cNvPicPr>
            <a:picLocks noChangeAspect="1"/>
          </p:cNvPicPr>
          <p:nvPr/>
        </p:nvPicPr>
        <p:blipFill>
          <a:blip r:embed="rId2" cstate="print"/>
          <a:srcRect l="1695" r="1443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44691" y="3060488"/>
            <a:ext cx="2437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latin typeface="+mj-lt"/>
              </a:rPr>
              <a:t>Thank you.</a:t>
            </a:r>
            <a:endParaRPr lang="en-US" sz="36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black">
          <a:xfrm>
            <a:off x="6312989" y="3708603"/>
            <a:ext cx="116616" cy="4418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5" name="Freeform 34"/>
          <p:cNvSpPr>
            <a:spLocks/>
          </p:cNvSpPr>
          <p:nvPr/>
        </p:nvSpPr>
        <p:spPr bwMode="black">
          <a:xfrm>
            <a:off x="6992342" y="3697605"/>
            <a:ext cx="337642" cy="466297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1" y="80"/>
              </a:cxn>
              <a:cxn ang="0">
                <a:pos x="0" y="40"/>
              </a:cxn>
              <a:cxn ang="0">
                <a:pos x="41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8" y="23"/>
                  <a:pt x="51" y="20"/>
                  <a:pt x="42" y="20"/>
                </a:cubicBezTo>
                <a:cubicBezTo>
                  <a:pt x="30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1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1" y="0"/>
                </a:cubicBezTo>
                <a:cubicBezTo>
                  <a:pt x="50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6" name="Freeform 35"/>
          <p:cNvSpPr>
            <a:spLocks/>
          </p:cNvSpPr>
          <p:nvPr/>
        </p:nvSpPr>
        <p:spPr bwMode="black">
          <a:xfrm>
            <a:off x="5824831" y="3697605"/>
            <a:ext cx="337642" cy="466297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7" y="23"/>
                  <a:pt x="51" y="20"/>
                  <a:pt x="42" y="20"/>
                </a:cubicBezTo>
                <a:cubicBezTo>
                  <a:pt x="29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0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0" y="0"/>
                </a:cubicBezTo>
                <a:cubicBezTo>
                  <a:pt x="49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7" name="Freeform 36"/>
          <p:cNvSpPr>
            <a:spLocks noEditPoints="1"/>
          </p:cNvSpPr>
          <p:nvPr/>
        </p:nvSpPr>
        <p:spPr bwMode="black">
          <a:xfrm>
            <a:off x="7452023" y="3697605"/>
            <a:ext cx="463750" cy="466297"/>
          </a:xfrm>
          <a:custGeom>
            <a:avLst/>
            <a:gdLst/>
            <a:ahLst/>
            <a:cxnLst>
              <a:cxn ang="0">
                <a:pos x="80" y="40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80" y="40"/>
              </a:cxn>
              <a:cxn ang="0">
                <a:pos x="40" y="20"/>
              </a:cxn>
              <a:cxn ang="0">
                <a:pos x="20" y="40"/>
              </a:cxn>
              <a:cxn ang="0">
                <a:pos x="40" y="60"/>
              </a:cxn>
              <a:cxn ang="0">
                <a:pos x="60" y="40"/>
              </a:cxn>
              <a:cxn ang="0">
                <a:pos x="40" y="20"/>
              </a:cxn>
            </a:cxnLst>
            <a:rect l="0" t="0" r="r" b="b"/>
            <a:pathLst>
              <a:path w="80" h="80">
                <a:moveTo>
                  <a:pt x="80" y="40"/>
                </a:moveTo>
                <a:cubicBezTo>
                  <a:pt x="80" y="62"/>
                  <a:pt x="64" y="80"/>
                  <a:pt x="40" y="80"/>
                </a:cubicBezTo>
                <a:cubicBezTo>
                  <a:pt x="16" y="80"/>
                  <a:pt x="0" y="62"/>
                  <a:pt x="0" y="40"/>
                </a:cubicBezTo>
                <a:cubicBezTo>
                  <a:pt x="0" y="18"/>
                  <a:pt x="16" y="0"/>
                  <a:pt x="40" y="0"/>
                </a:cubicBezTo>
                <a:cubicBezTo>
                  <a:pt x="64" y="0"/>
                  <a:pt x="80" y="18"/>
                  <a:pt x="80" y="40"/>
                </a:cubicBezTo>
                <a:moveTo>
                  <a:pt x="40" y="20"/>
                </a:moveTo>
                <a:cubicBezTo>
                  <a:pt x="29" y="20"/>
                  <a:pt x="20" y="29"/>
                  <a:pt x="20" y="40"/>
                </a:cubicBezTo>
                <a:cubicBezTo>
                  <a:pt x="20" y="51"/>
                  <a:pt x="29" y="60"/>
                  <a:pt x="40" y="60"/>
                </a:cubicBezTo>
                <a:cubicBezTo>
                  <a:pt x="51" y="60"/>
                  <a:pt x="60" y="51"/>
                  <a:pt x="60" y="40"/>
                </a:cubicBezTo>
                <a:cubicBezTo>
                  <a:pt x="60" y="29"/>
                  <a:pt x="51" y="20"/>
                  <a:pt x="40" y="2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8" name="Freeform 37"/>
          <p:cNvSpPr>
            <a:spLocks/>
          </p:cNvSpPr>
          <p:nvPr/>
        </p:nvSpPr>
        <p:spPr bwMode="black">
          <a:xfrm>
            <a:off x="6580117" y="3697605"/>
            <a:ext cx="302387" cy="466297"/>
          </a:xfrm>
          <a:custGeom>
            <a:avLst/>
            <a:gdLst/>
            <a:ahLst/>
            <a:cxnLst>
              <a:cxn ang="0">
                <a:pos x="47" y="19"/>
              </a:cxn>
              <a:cxn ang="0">
                <a:pos x="32" y="17"/>
              </a:cxn>
              <a:cxn ang="0">
                <a:pos x="20" y="23"/>
              </a:cxn>
              <a:cxn ang="0">
                <a:pos x="29" y="30"/>
              </a:cxn>
              <a:cxn ang="0">
                <a:pos x="34" y="32"/>
              </a:cxn>
              <a:cxn ang="0">
                <a:pos x="52" y="54"/>
              </a:cxn>
              <a:cxn ang="0">
                <a:pos x="21" y="80"/>
              </a:cxn>
              <a:cxn ang="0">
                <a:pos x="0" y="77"/>
              </a:cxn>
              <a:cxn ang="0">
                <a:pos x="0" y="60"/>
              </a:cxn>
              <a:cxn ang="0">
                <a:pos x="18" y="63"/>
              </a:cxn>
              <a:cxn ang="0">
                <a:pos x="32" y="56"/>
              </a:cxn>
              <a:cxn ang="0">
                <a:pos x="23" y="48"/>
              </a:cxn>
              <a:cxn ang="0">
                <a:pos x="19" y="47"/>
              </a:cxn>
              <a:cxn ang="0">
                <a:pos x="0" y="24"/>
              </a:cxn>
              <a:cxn ang="0">
                <a:pos x="28" y="0"/>
              </a:cxn>
              <a:cxn ang="0">
                <a:pos x="47" y="3"/>
              </a:cxn>
              <a:cxn ang="0">
                <a:pos x="47" y="19"/>
              </a:cxn>
            </a:cxnLst>
            <a:rect l="0" t="0" r="r" b="b"/>
            <a:pathLst>
              <a:path w="52" h="80">
                <a:moveTo>
                  <a:pt x="47" y="19"/>
                </a:moveTo>
                <a:cubicBezTo>
                  <a:pt x="47" y="19"/>
                  <a:pt x="38" y="17"/>
                  <a:pt x="32" y="17"/>
                </a:cubicBezTo>
                <a:cubicBezTo>
                  <a:pt x="24" y="17"/>
                  <a:pt x="20" y="19"/>
                  <a:pt x="20" y="23"/>
                </a:cubicBezTo>
                <a:cubicBezTo>
                  <a:pt x="20" y="28"/>
                  <a:pt x="26" y="29"/>
                  <a:pt x="29" y="30"/>
                </a:cubicBezTo>
                <a:cubicBezTo>
                  <a:pt x="34" y="32"/>
                  <a:pt x="34" y="32"/>
                  <a:pt x="34" y="32"/>
                </a:cubicBezTo>
                <a:cubicBezTo>
                  <a:pt x="47" y="36"/>
                  <a:pt x="52" y="45"/>
                  <a:pt x="52" y="54"/>
                </a:cubicBezTo>
                <a:cubicBezTo>
                  <a:pt x="52" y="73"/>
                  <a:pt x="35" y="80"/>
                  <a:pt x="21" y="80"/>
                </a:cubicBezTo>
                <a:cubicBezTo>
                  <a:pt x="10" y="80"/>
                  <a:pt x="1" y="78"/>
                  <a:pt x="0" y="77"/>
                </a:cubicBezTo>
                <a:cubicBezTo>
                  <a:pt x="0" y="60"/>
                  <a:pt x="0" y="60"/>
                  <a:pt x="0" y="60"/>
                </a:cubicBezTo>
                <a:cubicBezTo>
                  <a:pt x="2" y="60"/>
                  <a:pt x="10" y="63"/>
                  <a:pt x="18" y="63"/>
                </a:cubicBezTo>
                <a:cubicBezTo>
                  <a:pt x="28" y="63"/>
                  <a:pt x="32" y="60"/>
                  <a:pt x="32" y="56"/>
                </a:cubicBezTo>
                <a:cubicBezTo>
                  <a:pt x="32" y="52"/>
                  <a:pt x="28" y="49"/>
                  <a:pt x="23" y="48"/>
                </a:cubicBezTo>
                <a:cubicBezTo>
                  <a:pt x="22" y="48"/>
                  <a:pt x="21" y="47"/>
                  <a:pt x="19" y="47"/>
                </a:cubicBezTo>
                <a:cubicBezTo>
                  <a:pt x="9" y="43"/>
                  <a:pt x="0" y="37"/>
                  <a:pt x="0" y="24"/>
                </a:cubicBezTo>
                <a:cubicBezTo>
                  <a:pt x="0" y="10"/>
                  <a:pt x="10" y="0"/>
                  <a:pt x="28" y="0"/>
                </a:cubicBezTo>
                <a:cubicBezTo>
                  <a:pt x="37" y="0"/>
                  <a:pt x="46" y="3"/>
                  <a:pt x="47" y="3"/>
                </a:cubicBezTo>
                <a:lnTo>
                  <a:pt x="47" y="1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9" name="Freeform 38"/>
          <p:cNvSpPr>
            <a:spLocks/>
          </p:cNvSpPr>
          <p:nvPr/>
        </p:nvSpPr>
        <p:spPr bwMode="black">
          <a:xfrm>
            <a:off x="5592955" y="3082440"/>
            <a:ext cx="109835" cy="227032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10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0" name="Freeform 39"/>
          <p:cNvSpPr>
            <a:spLocks/>
          </p:cNvSpPr>
          <p:nvPr/>
        </p:nvSpPr>
        <p:spPr bwMode="black">
          <a:xfrm>
            <a:off x="5900764" y="2930180"/>
            <a:ext cx="109835" cy="379291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4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4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1" name="Freeform 40"/>
          <p:cNvSpPr>
            <a:spLocks/>
          </p:cNvSpPr>
          <p:nvPr/>
        </p:nvSpPr>
        <p:spPr bwMode="black">
          <a:xfrm>
            <a:off x="6203154" y="2720822"/>
            <a:ext cx="109835" cy="69876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111"/>
              </a:cxn>
              <a:cxn ang="0">
                <a:pos x="10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5" y="120"/>
                  <a:pt x="10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2" name="Freeform 41"/>
          <p:cNvSpPr>
            <a:spLocks/>
          </p:cNvSpPr>
          <p:nvPr/>
        </p:nvSpPr>
        <p:spPr bwMode="black">
          <a:xfrm>
            <a:off x="6510963" y="2930181"/>
            <a:ext cx="109835" cy="3792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3" name="Freeform 42"/>
          <p:cNvSpPr>
            <a:spLocks/>
          </p:cNvSpPr>
          <p:nvPr/>
        </p:nvSpPr>
        <p:spPr bwMode="black">
          <a:xfrm>
            <a:off x="6811994" y="3082440"/>
            <a:ext cx="116616" cy="227031"/>
          </a:xfrm>
          <a:custGeom>
            <a:avLst/>
            <a:gdLst/>
            <a:ahLst/>
            <a:cxnLst>
              <a:cxn ang="0">
                <a:pos x="20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20" y="30"/>
              </a:cxn>
              <a:cxn ang="0">
                <a:pos x="20" y="10"/>
              </a:cxn>
            </a:cxnLst>
            <a:rect l="0" t="0" r="r" b="b"/>
            <a:pathLst>
              <a:path w="20" h="39">
                <a:moveTo>
                  <a:pt x="20" y="10"/>
                </a:moveTo>
                <a:cubicBezTo>
                  <a:pt x="20" y="4"/>
                  <a:pt x="15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5" y="39"/>
                  <a:pt x="10" y="39"/>
                </a:cubicBezTo>
                <a:cubicBezTo>
                  <a:pt x="15" y="39"/>
                  <a:pt x="20" y="35"/>
                  <a:pt x="20" y="30"/>
                </a:cubicBezTo>
                <a:lnTo>
                  <a:pt x="20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4" name="Freeform 43"/>
          <p:cNvSpPr>
            <a:spLocks/>
          </p:cNvSpPr>
          <p:nvPr/>
        </p:nvSpPr>
        <p:spPr bwMode="black">
          <a:xfrm>
            <a:off x="7119806" y="2930181"/>
            <a:ext cx="111191" cy="379290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5" name="Freeform 44"/>
          <p:cNvSpPr>
            <a:spLocks/>
          </p:cNvSpPr>
          <p:nvPr/>
        </p:nvSpPr>
        <p:spPr bwMode="black">
          <a:xfrm>
            <a:off x="7427618" y="2720823"/>
            <a:ext cx="111191" cy="698766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111"/>
              </a:cxn>
              <a:cxn ang="0">
                <a:pos x="9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4" y="120"/>
                  <a:pt x="9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6" name="Freeform 45"/>
          <p:cNvSpPr>
            <a:spLocks/>
          </p:cNvSpPr>
          <p:nvPr/>
        </p:nvSpPr>
        <p:spPr bwMode="black">
          <a:xfrm>
            <a:off x="7730002" y="2930181"/>
            <a:ext cx="111191" cy="379290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5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7" name="Freeform 46"/>
          <p:cNvSpPr>
            <a:spLocks/>
          </p:cNvSpPr>
          <p:nvPr/>
        </p:nvSpPr>
        <p:spPr bwMode="black">
          <a:xfrm>
            <a:off x="8037814" y="3082440"/>
            <a:ext cx="111191" cy="227031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9" y="0"/>
              </a:cxn>
              <a:cxn ang="0">
                <a:pos x="0" y="10"/>
              </a:cxn>
              <a:cxn ang="0">
                <a:pos x="0" y="30"/>
              </a:cxn>
              <a:cxn ang="0">
                <a:pos x="9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9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2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7 L -4.72222E-6 0.09143 " pathEditMode="relative" rAng="0" ptsTypes="AA">
                                      <p:cBhvr>
                                        <p:cTn id="41" dur="7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5E-6 0.11157 " pathEditMode="relative" rAng="0" ptsTypes="AA">
                                      <p:cBhvr>
                                        <p:cTn id="43" dur="7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81481E-6 L 4.72222E-6 0.09143 " pathEditMode="relative" rAng="0" ptsTypes="AA">
                                      <p:cBhvr>
                                        <p:cTn id="45" dur="7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6 L -2.77778E-6 0.11157 " pathEditMode="relative" rAng="0" ptsTypes="AA">
                                      <p:cBhvr>
                                        <p:cTn id="47" dur="7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5.55556E-7 0.09143 " pathEditMode="relative" rAng="0" ptsTypes="AA">
                                      <p:cBhvr>
                                        <p:cTn id="49" dur="7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4.72222E-6 -0.10764 " pathEditMode="relative" rAng="0" ptsTypes="AA">
                                      <p:cBhvr>
                                        <p:cTn id="51" dur="7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33333E-6 L 4.44444E-6 -0.10764 " pathEditMode="relative" rAng="0" ptsTypes="AA">
                                      <p:cBhvr>
                                        <p:cTn id="53" dur="7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33333E-6 L -2.22222E-6 -0.10764 " pathEditMode="relative" rAng="0" ptsTypes="AA">
                                      <p:cBhvr>
                                        <p:cTn id="55" dur="7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1.11111E-6 -0.10764 " pathEditMode="relative" rAng="0" ptsTypes="AA">
                                      <p:cBhvr>
                                        <p:cTn id="57" dur="7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25"/>
          <p:cNvSpPr>
            <a:spLocks noChangeArrowheads="1"/>
          </p:cNvSpPr>
          <p:nvPr userDrawn="1"/>
        </p:nvSpPr>
        <p:spPr bwMode="auto">
          <a:xfrm rot="16200000">
            <a:off x="3200400" y="-1600200"/>
            <a:ext cx="2743200" cy="9144000"/>
          </a:xfrm>
          <a:prstGeom prst="rect">
            <a:avLst/>
          </a:prstGeom>
          <a:solidFill>
            <a:srgbClr val="015F85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73025" tIns="36512" rIns="73025" bIns="36512" anchor="ctr"/>
          <a:lstStyle/>
          <a:p>
            <a:pPr>
              <a:defRPr/>
            </a:pPr>
            <a:endParaRPr lang="en-US"/>
          </a:p>
        </p:txBody>
      </p:sp>
      <p:sp>
        <p:nvSpPr>
          <p:cNvPr id="369874" name="Rectangle 210"/>
          <p:cNvSpPr>
            <a:spLocks noGrp="1" noChangeArrowheads="1"/>
          </p:cNvSpPr>
          <p:nvPr>
            <p:ph type="subTitle" idx="1"/>
          </p:nvPr>
        </p:nvSpPr>
        <p:spPr>
          <a:xfrm>
            <a:off x="650875" y="4733925"/>
            <a:ext cx="6940550" cy="419100"/>
          </a:xfrm>
          <a:ln/>
        </p:spPr>
        <p:txBody>
          <a:bodyPr/>
          <a:lstStyle>
            <a:lvl1pPr marL="0" indent="0">
              <a:lnSpc>
                <a:spcPct val="9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69990" name="Rectangle 326"/>
          <p:cNvSpPr>
            <a:spLocks noGrp="1" noChangeArrowheads="1"/>
          </p:cNvSpPr>
          <p:nvPr>
            <p:ph type="ctrTitle"/>
          </p:nvPr>
        </p:nvSpPr>
        <p:spPr bwMode="white">
          <a:xfrm>
            <a:off x="650875" y="2557463"/>
            <a:ext cx="3768725" cy="830262"/>
          </a:xfrm>
          <a:ln/>
        </p:spPr>
        <p:txBody>
          <a:bodyPr anchor="ctr"/>
          <a:lstStyle>
            <a:lvl1pPr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9702" y="432215"/>
            <a:ext cx="8588861" cy="838200"/>
          </a:xfrm>
          <a:prstGeom prst="rect">
            <a:avLst/>
          </a:prstGeom>
        </p:spPr>
        <p:txBody>
          <a:bodyPr vert="horz" lIns="82296" tIns="45720" rIns="82296" bIns="45720" rtlCol="0" anchor="b" anchorCtr="0">
            <a:noAutofit/>
          </a:bodyPr>
          <a:lstStyle/>
          <a:p>
            <a:r>
              <a:rPr lang="en-US" dirty="0" smtClean="0"/>
              <a:t>Slide Title Goes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9701" y="1339745"/>
            <a:ext cx="8551441" cy="4965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Body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 smtClean="0">
                <a:solidFill>
                  <a:srgbClr val="C0C0C0"/>
                </a:solidFill>
                <a:latin typeface="+mj-lt"/>
              </a:rPr>
              <a:t>© 2010 Cisco and/or its affiliates. All rights reserved.</a:t>
            </a:r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ltGray">
          <a:xfrm>
            <a:off x="7763787" y="6584512"/>
            <a:ext cx="811863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C0C0C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C0C0C0"/>
              </a:solidFill>
              <a:latin typeface="+mj-lt"/>
            </a:endParaRPr>
          </a:p>
        </p:txBody>
      </p:sp>
      <p:pic>
        <p:nvPicPr>
          <p:cNvPr id="13" name="Picture 12" descr="bottom bar.jp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>
            <a:off x="333375" y="6378339"/>
            <a:ext cx="8477250" cy="1629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  <p:sldLayoutId id="2147483765" r:id="rId23"/>
    <p:sldLayoutId id="2147483766" r:id="rId24"/>
    <p:sldLayoutId id="2147483767" r:id="rId25"/>
    <p:sldLayoutId id="2147483768" r:id="rId26"/>
    <p:sldLayoutId id="2147483769" r:id="rId27"/>
    <p:sldLayoutId id="2147483770" r:id="rId28"/>
    <p:sldLayoutId id="2147483771" r:id="rId29"/>
    <p:sldLayoutId id="2147483772" r:id="rId30"/>
    <p:sldLayoutId id="2147483773" r:id="rId31"/>
    <p:sldLayoutId id="2147483774" r:id="rId32"/>
    <p:sldLayoutId id="2147483775" r:id="rId33"/>
    <p:sldLayoutId id="2147483776" r:id="rId34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en-US" sz="3600" b="0" kern="1200" spc="-100" baseline="0" dirty="0">
          <a:gradFill>
            <a:gsLst>
              <a:gs pos="0">
                <a:schemeClr val="tx1"/>
              </a:gs>
              <a:gs pos="44000">
                <a:srgbClr val="01BBBB"/>
              </a:gs>
              <a:gs pos="100000">
                <a:schemeClr val="accent4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5000"/>
        </a:lnSpc>
        <a:spcBef>
          <a:spcPts val="1440"/>
        </a:spcBef>
        <a:buClr>
          <a:schemeClr val="tx2"/>
        </a:buClr>
        <a:buSzPct val="90000"/>
        <a:buFont typeface="Arial" pitchFamily="34" charset="0"/>
        <a:buChar char="•"/>
        <a:tabLst/>
        <a:defRPr lang="en-US" sz="2000" kern="1200" dirty="0" smtClean="0">
          <a:solidFill>
            <a:srgbClr val="546568"/>
          </a:solidFill>
          <a:latin typeface="+mj-lt"/>
          <a:ea typeface="+mn-ea"/>
          <a:cs typeface="+mn-cs"/>
        </a:defRPr>
      </a:lvl1pPr>
      <a:lvl2pPr marL="406400" indent="0" algn="l" defTabSz="914400" rtl="0" eaLnBrk="1" latinLnBrk="0" hangingPunct="1">
        <a:lnSpc>
          <a:spcPct val="95000"/>
        </a:lnSpc>
        <a:spcBef>
          <a:spcPts val="840"/>
        </a:spcBef>
        <a:buClr>
          <a:schemeClr val="tx2"/>
        </a:buClr>
        <a:buFontTx/>
        <a:buNone/>
        <a:defRPr lang="en-US" sz="1800" kern="1200" dirty="0" smtClean="0">
          <a:solidFill>
            <a:srgbClr val="546568"/>
          </a:solidFill>
          <a:latin typeface="+mj-lt"/>
          <a:ea typeface="+mn-ea"/>
          <a:cs typeface="+mn-cs"/>
        </a:defRPr>
      </a:lvl2pPr>
      <a:lvl3pPr marL="571500" indent="-1588" algn="l" defTabSz="914400" rtl="0" eaLnBrk="1" latinLnBrk="0" hangingPunct="1">
        <a:lnSpc>
          <a:spcPct val="95000"/>
        </a:lnSpc>
        <a:spcBef>
          <a:spcPts val="840"/>
        </a:spcBef>
        <a:buFont typeface="Arial" pitchFamily="34" charset="0"/>
        <a:buNone/>
        <a:defRPr lang="en-US" sz="1600" kern="1200" dirty="0" smtClean="0">
          <a:solidFill>
            <a:srgbClr val="546568"/>
          </a:solidFill>
          <a:latin typeface="+mj-lt"/>
          <a:ea typeface="+mn-ea"/>
          <a:cs typeface="+mn-cs"/>
        </a:defRPr>
      </a:lvl3pPr>
      <a:lvl4pPr marL="688975" indent="0" algn="l" defTabSz="914400" rtl="0" eaLnBrk="1" latinLnBrk="0" hangingPunct="1">
        <a:lnSpc>
          <a:spcPct val="95000"/>
        </a:lnSpc>
        <a:spcBef>
          <a:spcPts val="840"/>
        </a:spcBef>
        <a:buFont typeface="Arial" pitchFamily="34" charset="0"/>
        <a:buNone/>
        <a:defRPr lang="en-US" sz="1400" kern="1200" dirty="0" smtClean="0">
          <a:solidFill>
            <a:srgbClr val="546568"/>
          </a:solidFill>
          <a:latin typeface="+mj-lt"/>
          <a:ea typeface="+mn-ea"/>
          <a:cs typeface="+mn-cs"/>
        </a:defRPr>
      </a:lvl4pPr>
      <a:lvl5pPr marL="801688" indent="0" algn="l" defTabSz="914400" rtl="0" eaLnBrk="1" latinLnBrk="0" hangingPunct="1">
        <a:lnSpc>
          <a:spcPct val="95000"/>
        </a:lnSpc>
        <a:spcBef>
          <a:spcPts val="840"/>
        </a:spcBef>
        <a:buFont typeface="Arial" pitchFamily="34" charset="0"/>
        <a:buNone/>
        <a:defRPr lang="en-US" sz="1400" kern="1200" dirty="0">
          <a:solidFill>
            <a:srgbClr val="546568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895600"/>
            <a:ext cx="8588861" cy="838200"/>
          </a:xfrm>
        </p:spPr>
        <p:txBody>
          <a:bodyPr/>
          <a:lstStyle/>
          <a:p>
            <a:pPr algn="ctr"/>
            <a:r>
              <a:rPr smtClean="0">
                <a:solidFill>
                  <a:srgbClr val="000000"/>
                </a:solidFill>
              </a:rPr>
              <a:t>Model-based Programmable Networks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159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886200"/>
            <a:ext cx="7940675" cy="1524000"/>
          </a:xfrm>
        </p:spPr>
        <p:txBody>
          <a:bodyPr>
            <a:normAutofit/>
          </a:bodyPr>
          <a:lstStyle/>
          <a:p>
            <a:pPr>
              <a:lnSpc>
                <a:spcPct val="75000"/>
              </a:lnSpc>
            </a:pPr>
            <a:endParaRPr sz="1800" b="1"/>
          </a:p>
          <a:p>
            <a:pPr>
              <a:lnSpc>
                <a:spcPct val="75000"/>
              </a:lnSpc>
            </a:pPr>
            <a:endParaRPr sz="1800" b="1" smtClean="0"/>
          </a:p>
          <a:p>
            <a:pPr>
              <a:lnSpc>
                <a:spcPct val="75000"/>
              </a:lnSpc>
            </a:pPr>
            <a:endParaRPr lang="en-US" sz="1800" b="1" dirty="0"/>
          </a:p>
          <a:p>
            <a:pPr>
              <a:lnSpc>
                <a:spcPct val="75000"/>
              </a:lnSpc>
              <a:buNone/>
            </a:pPr>
            <a:endParaRPr lang="en-US" sz="1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4800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SINOG</a:t>
            </a:r>
            <a:r>
              <a:rPr lang="en-US" dirty="0" smtClean="0">
                <a:solidFill>
                  <a:srgbClr val="000000"/>
                </a:solidFill>
              </a:rPr>
              <a:t> 2.0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Applications and Networks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159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524000"/>
            <a:ext cx="7940675" cy="4038600"/>
          </a:xfrm>
        </p:spPr>
        <p:txBody>
          <a:bodyPr>
            <a:normAutofit lnSpcReduction="10000"/>
          </a:bodyPr>
          <a:lstStyle/>
          <a:p>
            <a:pPr>
              <a:lnSpc>
                <a:spcPct val="75000"/>
              </a:lnSpc>
            </a:pPr>
            <a:r>
              <a:rPr sz="1800" b="1" smtClean="0"/>
              <a:t>Routing system players: the Application and the Network.</a:t>
            </a:r>
            <a:endParaRPr lang="en-US" sz="1800" b="1" dirty="0"/>
          </a:p>
          <a:p>
            <a:pPr lvl="1" indent="-174625">
              <a:lnSpc>
                <a:spcPct val="75000"/>
              </a:lnSpc>
              <a:spcBef>
                <a:spcPct val="20000"/>
              </a:spcBef>
              <a:buFontTx/>
              <a:buChar char="–"/>
            </a:pPr>
            <a:r>
              <a:rPr sz="1600" smtClean="0"/>
              <a:t>Different interdependent entities and layers</a:t>
            </a:r>
            <a:endParaRPr lang="en-US" sz="1800" b="1" dirty="0"/>
          </a:p>
          <a:p>
            <a:pPr lvl="1" indent="-174625">
              <a:lnSpc>
                <a:spcPct val="75000"/>
              </a:lnSpc>
              <a:spcBef>
                <a:spcPct val="20000"/>
              </a:spcBef>
              <a:buFontTx/>
              <a:buChar char="–"/>
            </a:pPr>
            <a:r>
              <a:rPr sz="1600" smtClean="0"/>
              <a:t>Application as seen from Network: it is a payload</a:t>
            </a:r>
          </a:p>
          <a:p>
            <a:pPr lvl="1" indent="-174625">
              <a:lnSpc>
                <a:spcPct val="75000"/>
              </a:lnSpc>
              <a:spcBef>
                <a:spcPct val="20000"/>
              </a:spcBef>
              <a:buFontTx/>
              <a:buChar char="–"/>
            </a:pPr>
            <a:r>
              <a:rPr sz="1600" smtClean="0"/>
              <a:t>Network as seen from Application: it is a dumb pipe</a:t>
            </a:r>
          </a:p>
          <a:p>
            <a:pPr lvl="1" indent="-174625">
              <a:lnSpc>
                <a:spcPct val="75000"/>
              </a:lnSpc>
              <a:spcBef>
                <a:spcPct val="20000"/>
              </a:spcBef>
              <a:buFontTx/>
              <a:buChar char="–"/>
            </a:pPr>
            <a:endParaRPr sz="1600"/>
          </a:p>
          <a:p>
            <a:pPr lvl="1" indent="-174625">
              <a:lnSpc>
                <a:spcPct val="75000"/>
              </a:lnSpc>
              <a:spcBef>
                <a:spcPct val="20000"/>
              </a:spcBef>
            </a:pPr>
            <a:endParaRPr sz="1800" b="1"/>
          </a:p>
          <a:p>
            <a:pPr>
              <a:lnSpc>
                <a:spcPct val="75000"/>
              </a:lnSpc>
            </a:pPr>
            <a:r>
              <a:rPr sz="1800" b="1" smtClean="0"/>
              <a:t>Application needs Network visibility</a:t>
            </a:r>
          </a:p>
          <a:p>
            <a:pPr>
              <a:lnSpc>
                <a:spcPct val="75000"/>
              </a:lnSpc>
            </a:pPr>
            <a:r>
              <a:rPr sz="1800" b="1" smtClean="0"/>
              <a:t>Network needs Application awareness</a:t>
            </a:r>
          </a:p>
          <a:p>
            <a:pPr>
              <a:lnSpc>
                <a:spcPct val="75000"/>
              </a:lnSpc>
            </a:pPr>
            <a:endParaRPr sz="1800" b="1" smtClean="0"/>
          </a:p>
          <a:p>
            <a:pPr>
              <a:lnSpc>
                <a:spcPct val="75000"/>
              </a:lnSpc>
            </a:pPr>
            <a:r>
              <a:rPr sz="1800" b="1" smtClean="0"/>
              <a:t>The topic is rapidly evolving and may be controversial</a:t>
            </a:r>
          </a:p>
          <a:p>
            <a:pPr>
              <a:lnSpc>
                <a:spcPct val="75000"/>
              </a:lnSpc>
            </a:pPr>
            <a:endParaRPr sz="1800" b="1"/>
          </a:p>
          <a:p>
            <a:pPr>
              <a:lnSpc>
                <a:spcPct val="75000"/>
              </a:lnSpc>
            </a:pPr>
            <a:r>
              <a:rPr sz="1800" b="1" smtClean="0"/>
              <a:t>There are multiple concepts in different stages of development in various SDOs. The focus of this talk is on I2RS working group deliverables in IETF.</a:t>
            </a:r>
          </a:p>
          <a:p>
            <a:pPr>
              <a:lnSpc>
                <a:spcPct val="75000"/>
              </a:lnSpc>
            </a:pPr>
            <a:endParaRPr lang="en-US" sz="1800" b="1" dirty="0"/>
          </a:p>
          <a:p>
            <a:pPr>
              <a:lnSpc>
                <a:spcPct val="75000"/>
              </a:lnSpc>
              <a:buNone/>
            </a:pPr>
            <a:endParaRPr 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Scope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752600"/>
            <a:ext cx="7940675" cy="3962399"/>
          </a:xfrm>
        </p:spPr>
        <p:txBody>
          <a:bodyPr>
            <a:normAutofit/>
          </a:bodyPr>
          <a:lstStyle/>
          <a:p>
            <a:pPr>
              <a:buNone/>
            </a:pPr>
            <a:endParaRPr b="1"/>
          </a:p>
          <a:p>
            <a:r>
              <a:rPr b="1" smtClean="0"/>
              <a:t>It is about routing </a:t>
            </a:r>
            <a:r>
              <a:rPr lang="en-US" b="1" dirty="0" smtClean="0"/>
              <a:t>–</a:t>
            </a:r>
            <a:r>
              <a:rPr b="1" smtClean="0"/>
              <a:t> control plane</a:t>
            </a:r>
          </a:p>
          <a:p>
            <a:r>
              <a:rPr b="1" smtClean="0"/>
              <a:t>Not about forwarding </a:t>
            </a:r>
            <a:r>
              <a:rPr lang="en-US" b="1" dirty="0" smtClean="0"/>
              <a:t>–</a:t>
            </a:r>
            <a:r>
              <a:rPr b="1" smtClean="0"/>
              <a:t> data plane</a:t>
            </a:r>
          </a:p>
          <a:p>
            <a:endParaRPr b="1" smtClean="0"/>
          </a:p>
          <a:p>
            <a:r>
              <a:rPr b="1" smtClean="0"/>
              <a:t>A router is not necessary an application hosting platform</a:t>
            </a:r>
          </a:p>
          <a:p>
            <a:r>
              <a:rPr b="1" smtClean="0"/>
              <a:t>Running routing protocol adjacency to an application is not necessary practical</a:t>
            </a:r>
          </a:p>
          <a:p>
            <a:r>
              <a:rPr b="1" smtClean="0"/>
              <a:t>Reuse existing operational model</a:t>
            </a:r>
          </a:p>
          <a:p>
            <a:endParaRPr b="1" smtClean="0"/>
          </a:p>
          <a:p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Current Operational Model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752600"/>
            <a:ext cx="7940675" cy="3962399"/>
          </a:xfrm>
        </p:spPr>
        <p:txBody>
          <a:bodyPr>
            <a:normAutofit/>
          </a:bodyPr>
          <a:lstStyle/>
          <a:p>
            <a:pPr>
              <a:buNone/>
            </a:pPr>
            <a:endParaRPr b="1"/>
          </a:p>
          <a:p>
            <a:r>
              <a:rPr b="1" smtClean="0"/>
              <a:t>CLI and SNMP are dominant provisioning (configuration) mechanisms</a:t>
            </a:r>
          </a:p>
          <a:p>
            <a:r>
              <a:rPr b="1" smtClean="0"/>
              <a:t>NETCONF is gaining traction as a new provisioning mechanism</a:t>
            </a:r>
          </a:p>
          <a:p>
            <a:r>
              <a:rPr b="1" smtClean="0"/>
              <a:t>But not everyting is a configuration </a:t>
            </a:r>
            <a:r>
              <a:rPr lang="en-US" b="1" dirty="0" smtClean="0"/>
              <a:t>–</a:t>
            </a:r>
            <a:r>
              <a:rPr b="1" smtClean="0"/>
              <a:t> state may need to be modified dynamically and not stay persistent</a:t>
            </a:r>
          </a:p>
          <a:p>
            <a:r>
              <a:rPr b="1" smtClean="0"/>
              <a:t>Operational state and statistics need to be exported</a:t>
            </a:r>
          </a:p>
          <a:p>
            <a:endParaRPr b="1" smtClean="0"/>
          </a:p>
          <a:p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Interfaces and Models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752600"/>
            <a:ext cx="7940675" cy="3962399"/>
          </a:xfrm>
        </p:spPr>
        <p:txBody>
          <a:bodyPr>
            <a:normAutofit/>
          </a:bodyPr>
          <a:lstStyle/>
          <a:p>
            <a:pPr>
              <a:buNone/>
            </a:pPr>
            <a:endParaRPr b="1"/>
          </a:p>
          <a:p>
            <a:r>
              <a:rPr b="1" smtClean="0"/>
              <a:t>Two components </a:t>
            </a:r>
            <a:r>
              <a:rPr lang="en-US" b="1" dirty="0" smtClean="0"/>
              <a:t>–</a:t>
            </a:r>
            <a:r>
              <a:rPr b="1" smtClean="0"/>
              <a:t> signalling protocol and data model</a:t>
            </a:r>
          </a:p>
          <a:p>
            <a:endParaRPr b="1" smtClean="0"/>
          </a:p>
          <a:p>
            <a:r>
              <a:rPr b="1" smtClean="0"/>
              <a:t>Bits on the wire, encoding, messaging, state transfer</a:t>
            </a:r>
          </a:p>
          <a:p>
            <a:r>
              <a:rPr b="1" smtClean="0"/>
              <a:t>Description of entities and their attributes</a:t>
            </a:r>
          </a:p>
          <a:p>
            <a:r>
              <a:rPr b="1" smtClean="0"/>
              <a:t>Model can abstract services too, not only elements</a:t>
            </a:r>
          </a:p>
          <a:p>
            <a:pPr>
              <a:buNone/>
            </a:pPr>
            <a:endParaRPr b="1" smtClean="0"/>
          </a:p>
          <a:p>
            <a:pPr>
              <a:buNone/>
            </a:pPr>
            <a:endParaRPr b="1" smtClean="0"/>
          </a:p>
          <a:p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Forwarding and Platform Aspects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752600"/>
            <a:ext cx="7940675" cy="39623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b="1"/>
          </a:p>
          <a:p>
            <a:r>
              <a:rPr b="1" smtClean="0"/>
              <a:t>Reuse existing platforms </a:t>
            </a:r>
            <a:r>
              <a:rPr lang="en-US" b="1" dirty="0" smtClean="0"/>
              <a:t>–</a:t>
            </a:r>
            <a:r>
              <a:rPr b="1" smtClean="0"/>
              <a:t> do not touch data plane</a:t>
            </a:r>
          </a:p>
          <a:p>
            <a:r>
              <a:rPr b="1" smtClean="0"/>
              <a:t>Export visibility of data plane operations and events</a:t>
            </a:r>
          </a:p>
          <a:p>
            <a:endParaRPr b="1" smtClean="0"/>
          </a:p>
          <a:p>
            <a:r>
              <a:rPr b="1" smtClean="0"/>
              <a:t>Protocol-RIB -&gt; RIB -&gt; FIB model stays the same</a:t>
            </a:r>
          </a:p>
          <a:p>
            <a:endParaRPr b="1" smtClean="0"/>
          </a:p>
          <a:p>
            <a:r>
              <a:rPr b="1" smtClean="0"/>
              <a:t>Protocol-RIB changes are (mostly) local</a:t>
            </a:r>
          </a:p>
          <a:p>
            <a:r>
              <a:rPr b="1" smtClean="0"/>
              <a:t>RIB changes are local</a:t>
            </a:r>
          </a:p>
          <a:p>
            <a:r>
              <a:rPr b="1" smtClean="0"/>
              <a:t>No direct changes to FIB</a:t>
            </a:r>
          </a:p>
          <a:p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Network Element Model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5638800"/>
            <a:ext cx="1066800" cy="3048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smtClean="0"/>
              <a:t>Interface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6324600" y="5638800"/>
            <a:ext cx="1066800" cy="3048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smtClean="0"/>
              <a:t>Interface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3581400" y="5562600"/>
            <a:ext cx="18288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smtClean="0"/>
              <a:t>FIB</a:t>
            </a:r>
            <a:endParaRPr lang="en-US" sz="1600" dirty="0"/>
          </a:p>
        </p:txBody>
      </p:sp>
      <p:cxnSp>
        <p:nvCxnSpPr>
          <p:cNvPr id="9" name="Straight Connector 8"/>
          <p:cNvCxnSpPr>
            <a:stCxn id="4" idx="3"/>
            <a:endCxn id="7" idx="1"/>
          </p:cNvCxnSpPr>
          <p:nvPr/>
        </p:nvCxnSpPr>
        <p:spPr>
          <a:xfrm>
            <a:off x="2514600" y="5791200"/>
            <a:ext cx="1066800" cy="1588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3"/>
            <a:endCxn id="6" idx="1"/>
          </p:cNvCxnSpPr>
          <p:nvPr/>
        </p:nvCxnSpPr>
        <p:spPr>
          <a:xfrm>
            <a:off x="5410200" y="5791200"/>
            <a:ext cx="914400" cy="1588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1"/>
          </p:cNvCxnSpPr>
          <p:nvPr/>
        </p:nvCxnSpPr>
        <p:spPr>
          <a:xfrm rot="10800000">
            <a:off x="914400" y="5791200"/>
            <a:ext cx="533400" cy="1588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3"/>
          </p:cNvCxnSpPr>
          <p:nvPr/>
        </p:nvCxnSpPr>
        <p:spPr>
          <a:xfrm>
            <a:off x="7391400" y="5791200"/>
            <a:ext cx="533400" cy="1588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 bwMode="auto">
          <a:xfrm>
            <a:off x="3581400" y="4572000"/>
            <a:ext cx="18288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smtClean="0"/>
              <a:t>RIB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6324600" y="5334000"/>
            <a:ext cx="1066800" cy="3048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smtClean="0"/>
              <a:t>Statistics</a:t>
            </a:r>
            <a:endParaRPr lang="en-US" sz="1600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447800" y="5334000"/>
            <a:ext cx="1066800" cy="3048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smtClean="0"/>
              <a:t>Statistics</a:t>
            </a:r>
            <a:endParaRPr lang="en-US" sz="1600" dirty="0"/>
          </a:p>
        </p:txBody>
      </p:sp>
      <p:cxnSp>
        <p:nvCxnSpPr>
          <p:cNvPr id="21" name="Straight Connector 20"/>
          <p:cNvCxnSpPr>
            <a:stCxn id="17" idx="2"/>
            <a:endCxn id="7" idx="0"/>
          </p:cNvCxnSpPr>
          <p:nvPr/>
        </p:nvCxnSpPr>
        <p:spPr>
          <a:xfrm rot="5400000">
            <a:off x="4229100" y="5295900"/>
            <a:ext cx="533400" cy="1588"/>
          </a:xfrm>
          <a:prstGeom prst="line">
            <a:avLst/>
          </a:prstGeom>
          <a:ln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 bwMode="auto">
          <a:xfrm>
            <a:off x="2286000" y="3733800"/>
            <a:ext cx="13716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err="1" smtClean="0"/>
              <a:t>BGP</a:t>
            </a:r>
            <a:r>
              <a:rPr lang="en-US" sz="1600" dirty="0" smtClean="0"/>
              <a:t>-RIB</a:t>
            </a:r>
            <a:endParaRPr lang="en-US" sz="1600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5334000" y="3733800"/>
            <a:ext cx="13716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err="1" smtClean="0"/>
              <a:t>OSPF</a:t>
            </a:r>
            <a:r>
              <a:rPr lang="en-US" sz="1600" dirty="0" smtClean="0"/>
              <a:t>-RIB</a:t>
            </a:r>
            <a:endParaRPr lang="en-US" sz="1600" dirty="0"/>
          </a:p>
        </p:txBody>
      </p:sp>
      <p:sp>
        <p:nvSpPr>
          <p:cNvPr id="25" name="Rectangle 24"/>
          <p:cNvSpPr/>
          <p:nvPr/>
        </p:nvSpPr>
        <p:spPr bwMode="auto">
          <a:xfrm>
            <a:off x="2286000" y="2895600"/>
            <a:ext cx="13716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err="1" smtClean="0"/>
              <a:t>BGP</a:t>
            </a:r>
            <a:endParaRPr lang="en-US" sz="16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5334000" y="2133600"/>
            <a:ext cx="13716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err="1" smtClean="0"/>
              <a:t>OSPF</a:t>
            </a:r>
            <a:endParaRPr lang="en-US" sz="16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2971800" y="4191000"/>
            <a:ext cx="990600" cy="38100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4" idx="2"/>
          </p:cNvCxnSpPr>
          <p:nvPr/>
        </p:nvCxnSpPr>
        <p:spPr>
          <a:xfrm rot="5400000">
            <a:off x="5334000" y="3886200"/>
            <a:ext cx="381000" cy="99060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5" idx="2"/>
            <a:endCxn id="23" idx="0"/>
          </p:cNvCxnSpPr>
          <p:nvPr/>
        </p:nvCxnSpPr>
        <p:spPr>
          <a:xfrm rot="5400000">
            <a:off x="2781300" y="35433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26" idx="2"/>
            <a:endCxn id="24" idx="0"/>
          </p:cNvCxnSpPr>
          <p:nvPr/>
        </p:nvCxnSpPr>
        <p:spPr>
          <a:xfrm rot="5400000">
            <a:off x="5448300" y="3162300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6" idx="3"/>
          </p:cNvCxnSpPr>
          <p:nvPr/>
        </p:nvCxnSpPr>
        <p:spPr>
          <a:xfrm>
            <a:off x="6705600" y="2362200"/>
            <a:ext cx="685800" cy="1588"/>
          </a:xfrm>
          <a:prstGeom prst="line">
            <a:avLst/>
          </a:prstGeom>
          <a:ln w="38100">
            <a:solidFill>
              <a:srgbClr val="FFC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25" idx="3"/>
          </p:cNvCxnSpPr>
          <p:nvPr/>
        </p:nvCxnSpPr>
        <p:spPr>
          <a:xfrm>
            <a:off x="3657600" y="3124200"/>
            <a:ext cx="3733800" cy="1588"/>
          </a:xfrm>
          <a:prstGeom prst="line">
            <a:avLst/>
          </a:prstGeom>
          <a:ln w="25400">
            <a:solidFill>
              <a:srgbClr val="FFC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Brace 41"/>
          <p:cNvSpPr/>
          <p:nvPr/>
        </p:nvSpPr>
        <p:spPr>
          <a:xfrm>
            <a:off x="7467600" y="2286000"/>
            <a:ext cx="152400" cy="990600"/>
          </a:xfrm>
          <a:prstGeom prst="rightBrac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 rot="5400000">
            <a:off x="609997" y="2361803"/>
            <a:ext cx="608806" cy="1588"/>
          </a:xfrm>
          <a:prstGeom prst="line">
            <a:avLst/>
          </a:prstGeom>
          <a:ln w="38100">
            <a:solidFill>
              <a:srgbClr val="00B05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endCxn id="17" idx="1"/>
          </p:cNvCxnSpPr>
          <p:nvPr/>
        </p:nvCxnSpPr>
        <p:spPr>
          <a:xfrm>
            <a:off x="990600" y="4800600"/>
            <a:ext cx="25908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23" idx="1"/>
          </p:cNvCxnSpPr>
          <p:nvPr/>
        </p:nvCxnSpPr>
        <p:spPr>
          <a:xfrm>
            <a:off x="1143000" y="3962400"/>
            <a:ext cx="11430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25" idx="1"/>
          </p:cNvCxnSpPr>
          <p:nvPr/>
        </p:nvCxnSpPr>
        <p:spPr>
          <a:xfrm>
            <a:off x="1295400" y="3124200"/>
            <a:ext cx="9906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81000" y="1447800"/>
            <a:ext cx="114299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00B050"/>
                </a:solidFill>
              </a:rPr>
              <a:t>I2RS</a:t>
            </a:r>
            <a:r>
              <a:rPr lang="en-US" sz="1800" dirty="0" smtClean="0">
                <a:solidFill>
                  <a:srgbClr val="00B050"/>
                </a:solidFill>
              </a:rPr>
              <a:t> Interface</a:t>
            </a:r>
            <a:endParaRPr lang="en-US" sz="1800" dirty="0">
              <a:solidFill>
                <a:srgbClr val="00B05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543800" y="2514600"/>
            <a:ext cx="11430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FC000"/>
                </a:solidFill>
              </a:rPr>
              <a:t>Control Plane</a:t>
            </a:r>
            <a:endParaRPr lang="en-US" sz="1800" dirty="0">
              <a:solidFill>
                <a:srgbClr val="FFC000"/>
              </a:solidFill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457200" y="2667000"/>
            <a:ext cx="838200" cy="6858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err="1" smtClean="0"/>
              <a:t>I2RS</a:t>
            </a:r>
            <a:r>
              <a:rPr lang="en-US" sz="1600" dirty="0" smtClean="0"/>
              <a:t> Agent</a:t>
            </a:r>
            <a:endParaRPr lang="en-US" sz="1600" dirty="0"/>
          </a:p>
        </p:txBody>
      </p:sp>
      <p:cxnSp>
        <p:nvCxnSpPr>
          <p:cNvPr id="72" name="Straight Connector 71"/>
          <p:cNvCxnSpPr/>
          <p:nvPr/>
        </p:nvCxnSpPr>
        <p:spPr>
          <a:xfrm rot="5400000" flipH="1" flipV="1">
            <a:off x="838200" y="3657600"/>
            <a:ext cx="609600" cy="158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5400000" flipH="1" flipV="1">
            <a:off x="267097" y="4076303"/>
            <a:ext cx="1447800" cy="79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5400000" flipH="1" flipV="1">
            <a:off x="-228203" y="4419203"/>
            <a:ext cx="2133600" cy="79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endCxn id="19" idx="1"/>
          </p:cNvCxnSpPr>
          <p:nvPr/>
        </p:nvCxnSpPr>
        <p:spPr>
          <a:xfrm>
            <a:off x="838200" y="5486400"/>
            <a:ext cx="6096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304800" y="5181600"/>
            <a:ext cx="7848600" cy="158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7848600" y="5486400"/>
            <a:ext cx="11430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Data Plane</a:t>
            </a:r>
            <a:endParaRPr lang="en-US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Network Model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295401"/>
            <a:ext cx="7940675" cy="1523999"/>
          </a:xfrm>
        </p:spPr>
        <p:txBody>
          <a:bodyPr>
            <a:normAutofit/>
          </a:bodyPr>
          <a:lstStyle/>
          <a:p>
            <a:pPr>
              <a:buNone/>
            </a:pPr>
            <a:endParaRPr b="1"/>
          </a:p>
          <a:p>
            <a:r>
              <a:rPr b="1" smtClean="0"/>
              <a:t>Clients interact with agents, client to client communication is out of scope of I2RS architecture</a:t>
            </a:r>
          </a:p>
          <a:p>
            <a:endParaRPr b="1"/>
          </a:p>
        </p:txBody>
      </p:sp>
      <p:sp>
        <p:nvSpPr>
          <p:cNvPr id="5" name="Rectangle 4"/>
          <p:cNvSpPr/>
          <p:nvPr/>
        </p:nvSpPr>
        <p:spPr bwMode="auto">
          <a:xfrm>
            <a:off x="1447800" y="3200400"/>
            <a:ext cx="838200" cy="6858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err="1" smtClean="0"/>
              <a:t>I2RS</a:t>
            </a:r>
            <a:r>
              <a:rPr lang="en-US" sz="1600" dirty="0" smtClean="0"/>
              <a:t> Client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4800600" y="3200400"/>
            <a:ext cx="838200" cy="6858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err="1" smtClean="0"/>
              <a:t>I2RS</a:t>
            </a:r>
            <a:r>
              <a:rPr lang="en-US" sz="1600" dirty="0" smtClean="0"/>
              <a:t> Client</a:t>
            </a:r>
            <a:endParaRPr lang="en-US" sz="1600" dirty="0"/>
          </a:p>
        </p:txBody>
      </p:sp>
      <p:grpSp>
        <p:nvGrpSpPr>
          <p:cNvPr id="39" name="Group 38"/>
          <p:cNvGrpSpPr/>
          <p:nvPr/>
        </p:nvGrpSpPr>
        <p:grpSpPr>
          <a:xfrm>
            <a:off x="3200400" y="4876800"/>
            <a:ext cx="838200" cy="1066800"/>
            <a:chOff x="3124200" y="4876800"/>
            <a:chExt cx="838200" cy="1066800"/>
          </a:xfrm>
        </p:grpSpPr>
        <p:sp>
          <p:nvSpPr>
            <p:cNvPr id="10" name="Rectangle 9"/>
            <p:cNvSpPr/>
            <p:nvPr/>
          </p:nvSpPr>
          <p:spPr bwMode="auto">
            <a:xfrm>
              <a:off x="3124200" y="4876800"/>
              <a:ext cx="838200" cy="381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144" rIns="9144" rtlCol="0" anchor="ctr"/>
            <a:lstStyle/>
            <a:p>
              <a:pPr algn="ctr"/>
              <a:r>
                <a:rPr lang="en-US" sz="1600" dirty="0" smtClean="0"/>
                <a:t>Agent</a:t>
              </a:r>
              <a:endParaRPr lang="en-US" sz="1600" dirty="0"/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124200" y="5257800"/>
              <a:ext cx="838200" cy="685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144" rIns="9144" rtlCol="0" anchor="ctr"/>
            <a:lstStyle/>
            <a:p>
              <a:pPr algn="ctr"/>
              <a:r>
                <a:rPr lang="en-US" sz="1600" dirty="0" smtClean="0"/>
                <a:t>NE</a:t>
              </a:r>
              <a:endParaRPr lang="en-US" sz="1600" dirty="0"/>
            </a:p>
          </p:txBody>
        </p:sp>
      </p:grpSp>
      <p:sp>
        <p:nvSpPr>
          <p:cNvPr id="12" name="Rectangle 11"/>
          <p:cNvSpPr/>
          <p:nvPr/>
        </p:nvSpPr>
        <p:spPr bwMode="auto">
          <a:xfrm>
            <a:off x="4953000" y="4876800"/>
            <a:ext cx="838200" cy="381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smtClean="0"/>
              <a:t>Agent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4953000" y="5257800"/>
            <a:ext cx="838200" cy="6858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smtClean="0"/>
              <a:t>NE</a:t>
            </a:r>
            <a:endParaRPr lang="en-US" sz="1600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1447800" y="4876800"/>
            <a:ext cx="838200" cy="381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smtClean="0"/>
              <a:t>Agent</a:t>
            </a:r>
            <a:endParaRPr lang="en-US" sz="1600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1447800" y="5257800"/>
            <a:ext cx="838200" cy="6858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smtClean="0"/>
              <a:t>NE</a:t>
            </a:r>
            <a:endParaRPr lang="en-US" sz="1600" dirty="0"/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1258094" y="4380706"/>
            <a:ext cx="990600" cy="1588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1714500" y="4533900"/>
            <a:ext cx="685800" cy="1588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057400" y="4191000"/>
            <a:ext cx="2971800" cy="1588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10" idx="0"/>
          </p:cNvCxnSpPr>
          <p:nvPr/>
        </p:nvCxnSpPr>
        <p:spPr>
          <a:xfrm rot="5400000">
            <a:off x="3429000" y="4686300"/>
            <a:ext cx="381000" cy="1588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581400" y="4495800"/>
            <a:ext cx="1600200" cy="1588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 flipH="1" flipV="1">
            <a:off x="4876800" y="4191000"/>
            <a:ext cx="609600" cy="1588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 flipH="1" flipV="1">
            <a:off x="4876800" y="4038600"/>
            <a:ext cx="304800" cy="1588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endCxn id="12" idx="0"/>
          </p:cNvCxnSpPr>
          <p:nvPr/>
        </p:nvCxnSpPr>
        <p:spPr>
          <a:xfrm rot="16200000" flipH="1">
            <a:off x="4857750" y="4362450"/>
            <a:ext cx="990600" cy="3810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I2RS Operational Model Assumptions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752600"/>
            <a:ext cx="7940675" cy="396239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b="1"/>
          </a:p>
          <a:p>
            <a:r>
              <a:rPr b="1" smtClean="0"/>
              <a:t>Try to reuse existing operational model</a:t>
            </a:r>
          </a:p>
          <a:p>
            <a:endParaRPr b="1" smtClean="0"/>
          </a:p>
          <a:p>
            <a:r>
              <a:rPr b="1" smtClean="0"/>
              <a:t>Collect </a:t>
            </a:r>
            <a:r>
              <a:rPr b="1"/>
              <a:t>and export topology </a:t>
            </a:r>
            <a:r>
              <a:rPr b="1" smtClean="0"/>
              <a:t>data</a:t>
            </a:r>
          </a:p>
          <a:p>
            <a:r>
              <a:rPr b="1" smtClean="0"/>
              <a:t>Do the application logic part</a:t>
            </a:r>
          </a:p>
          <a:p>
            <a:r>
              <a:rPr b="1" smtClean="0"/>
              <a:t>Push state into RIBs </a:t>
            </a:r>
          </a:p>
          <a:p>
            <a:r>
              <a:rPr b="1" smtClean="0"/>
              <a:t>Let platform do the FIB part </a:t>
            </a:r>
          </a:p>
          <a:p>
            <a:r>
              <a:rPr b="1" smtClean="0"/>
              <a:t>Feed events back to application</a:t>
            </a:r>
          </a:p>
          <a:p>
            <a:endParaRPr b="1"/>
          </a:p>
          <a:p>
            <a:r>
              <a:rPr b="1" smtClean="0"/>
              <a:t>Control plane is still there </a:t>
            </a:r>
            <a:r>
              <a:rPr lang="en-US" b="1" dirty="0" smtClean="0"/>
              <a:t>–</a:t>
            </a:r>
            <a:r>
              <a:rPr b="1" smtClean="0"/>
              <a:t> and likely unchanged</a:t>
            </a:r>
          </a:p>
          <a:p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Use Cases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295400"/>
            <a:ext cx="7940675" cy="5181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b="1"/>
          </a:p>
          <a:p>
            <a:r>
              <a:rPr b="1" smtClean="0"/>
              <a:t>RIB modifications</a:t>
            </a:r>
          </a:p>
          <a:p>
            <a:r>
              <a:rPr b="1" smtClean="0"/>
              <a:t>BGP policy augmentation</a:t>
            </a:r>
          </a:p>
          <a:p>
            <a:r>
              <a:rPr b="1" smtClean="0"/>
              <a:t>Exit path selection</a:t>
            </a:r>
          </a:p>
          <a:p>
            <a:r>
              <a:rPr b="1" smtClean="0"/>
              <a:t>Topology aware applications</a:t>
            </a:r>
          </a:p>
          <a:p>
            <a:r>
              <a:rPr b="1"/>
              <a:t>P</a:t>
            </a:r>
            <a:r>
              <a:rPr b="1" smtClean="0"/>
              <a:t>rotection</a:t>
            </a:r>
          </a:p>
          <a:p>
            <a:r>
              <a:rPr b="1" smtClean="0"/>
              <a:t>DDoS</a:t>
            </a:r>
          </a:p>
          <a:p>
            <a:r>
              <a:rPr b="1" smtClean="0"/>
              <a:t>Dynamic overlay topologies</a:t>
            </a:r>
          </a:p>
          <a:p>
            <a:r>
              <a:rPr b="1" smtClean="0"/>
              <a:t>Centralised control plane operations</a:t>
            </a:r>
          </a:p>
          <a:p>
            <a:r>
              <a:rPr b="1" smtClean="0"/>
              <a:t>Transport aware routing decisions</a:t>
            </a:r>
          </a:p>
          <a:p>
            <a:r>
              <a:rPr b="1" smtClean="0"/>
              <a:t>Asynchronous notifications from network layers</a:t>
            </a:r>
          </a:p>
          <a:p>
            <a:r>
              <a:rPr b="1" smtClean="0"/>
              <a:t>OAM automation</a:t>
            </a:r>
          </a:p>
          <a:p>
            <a:r>
              <a:rPr b="1" smtClean="0"/>
              <a:t>Composite link operation</a:t>
            </a:r>
          </a:p>
          <a:p>
            <a:r>
              <a:rPr b="1" smtClean="0"/>
              <a:t>Dynamic anycast</a:t>
            </a:r>
          </a:p>
          <a:p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Use Case </a:t>
            </a:r>
            <a:r>
              <a:rPr lang="en-US" dirty="0" smtClean="0">
                <a:solidFill>
                  <a:srgbClr val="000000"/>
                </a:solidFill>
              </a:rPr>
              <a:t>–</a:t>
            </a:r>
            <a:r>
              <a:rPr smtClean="0">
                <a:solidFill>
                  <a:srgbClr val="000000"/>
                </a:solidFill>
              </a:rPr>
              <a:t> IXP Data Plane Liveness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752600"/>
            <a:ext cx="7940675" cy="396239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b="1"/>
          </a:p>
          <a:p>
            <a:r>
              <a:rPr b="1" smtClean="0"/>
              <a:t>In an IXP environment with route server, BGP sessions do not follow the same data plane path as traffic between a pair of IXP peers. Tracking BGP session data plane liveness is not enough. </a:t>
            </a:r>
          </a:p>
          <a:p>
            <a:endParaRPr b="1" smtClean="0"/>
          </a:p>
          <a:p>
            <a:r>
              <a:rPr b="1" smtClean="0"/>
              <a:t>Received UPDATE contains new NH attribute </a:t>
            </a:r>
          </a:p>
          <a:p>
            <a:r>
              <a:rPr b="1" smtClean="0"/>
              <a:t>If path is selected for use, asynchronously notify OAM/data plane liveless component</a:t>
            </a:r>
          </a:p>
          <a:p>
            <a:r>
              <a:rPr b="1" smtClean="0"/>
              <a:t>Start OAM/data plane liveness session to specified NH node</a:t>
            </a:r>
          </a:p>
          <a:p>
            <a:endParaRPr b="1"/>
          </a:p>
          <a:p>
            <a:r>
              <a:rPr b="1" smtClean="0"/>
              <a:t>Typically solved via configuration automation today, I2RS allows for protocol level automation</a:t>
            </a:r>
          </a:p>
          <a:p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Use Case </a:t>
            </a:r>
            <a:r>
              <a:rPr lang="en-US" dirty="0" smtClean="0">
                <a:solidFill>
                  <a:srgbClr val="000000"/>
                </a:solidFill>
              </a:rPr>
              <a:t>–</a:t>
            </a:r>
            <a:r>
              <a:rPr smtClean="0">
                <a:solidFill>
                  <a:srgbClr val="000000"/>
                </a:solidFill>
              </a:rPr>
              <a:t> Failure Notification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1"/>
            <a:ext cx="7940675" cy="320039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b="1"/>
          </a:p>
          <a:p>
            <a:r>
              <a:rPr b="1" smtClean="0"/>
              <a:t>IGP propagates topology changes sequentially neighbor to neighbor, each such hop adds up to the total convergence time. </a:t>
            </a:r>
          </a:p>
          <a:p>
            <a:r>
              <a:rPr b="1" smtClean="0"/>
              <a:t>The egress node adjacent to failure exports a "Prefix unreachable" </a:t>
            </a:r>
            <a:r>
              <a:rPr b="1"/>
              <a:t>event </a:t>
            </a:r>
            <a:r>
              <a:rPr b="1" smtClean="0"/>
              <a:t>to I2RS client which gets directly propagated to ingress node.  </a:t>
            </a:r>
          </a:p>
          <a:p>
            <a:r>
              <a:rPr b="1" smtClean="0"/>
              <a:t>Ingress node removes affected prefix from RIB and this may trigger restoration process. </a:t>
            </a:r>
          </a:p>
          <a:p>
            <a:r>
              <a:rPr b="1" smtClean="0"/>
              <a:t>Can be solved via (centralized) event collection today. </a:t>
            </a:r>
          </a:p>
          <a:p>
            <a:pPr>
              <a:buNone/>
            </a:pPr>
            <a:endParaRPr b="1" smtClean="0">
              <a:solidFill>
                <a:srgbClr val="FF0000"/>
              </a:solidFill>
            </a:endParaRPr>
          </a:p>
          <a:p>
            <a:endParaRPr b="1"/>
          </a:p>
        </p:txBody>
      </p:sp>
      <p:sp>
        <p:nvSpPr>
          <p:cNvPr id="4" name="Rectangle 3"/>
          <p:cNvSpPr/>
          <p:nvPr/>
        </p:nvSpPr>
        <p:spPr bwMode="auto">
          <a:xfrm>
            <a:off x="3886200" y="4495800"/>
            <a:ext cx="838200" cy="685800"/>
          </a:xfrm>
          <a:prstGeom prst="rect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err="1" smtClean="0">
                <a:solidFill>
                  <a:srgbClr val="00B050"/>
                </a:solidFill>
              </a:rPr>
              <a:t>I2RS</a:t>
            </a:r>
            <a:r>
              <a:rPr lang="en-US" sz="1600" dirty="0" smtClean="0">
                <a:solidFill>
                  <a:srgbClr val="00B050"/>
                </a:solidFill>
              </a:rPr>
              <a:t> Agent</a:t>
            </a:r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629400" y="5715000"/>
            <a:ext cx="8382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err="1" smtClean="0"/>
              <a:t>NE5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5257800" y="5715000"/>
            <a:ext cx="8382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err="1" smtClean="0"/>
              <a:t>NE4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886200" y="5715000"/>
            <a:ext cx="8382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err="1" smtClean="0"/>
              <a:t>NE3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514600" y="5715000"/>
            <a:ext cx="8382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err="1" smtClean="0"/>
              <a:t>NE2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1066800" y="5715000"/>
            <a:ext cx="8382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err="1" smtClean="0"/>
              <a:t>NE1</a:t>
            </a:r>
            <a:endParaRPr lang="en-US" sz="1600" dirty="0"/>
          </a:p>
        </p:txBody>
      </p:sp>
      <p:cxnSp>
        <p:nvCxnSpPr>
          <p:cNvPr id="15" name="Straight Connector 14"/>
          <p:cNvCxnSpPr>
            <a:stCxn id="11" idx="3"/>
            <a:endCxn id="10" idx="1"/>
          </p:cNvCxnSpPr>
          <p:nvPr/>
        </p:nvCxnSpPr>
        <p:spPr>
          <a:xfrm>
            <a:off x="1905000" y="5943600"/>
            <a:ext cx="6096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0" idx="3"/>
            <a:endCxn id="8" idx="1"/>
          </p:cNvCxnSpPr>
          <p:nvPr/>
        </p:nvCxnSpPr>
        <p:spPr>
          <a:xfrm>
            <a:off x="3352800" y="5943600"/>
            <a:ext cx="5334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8" idx="3"/>
            <a:endCxn id="7" idx="1"/>
          </p:cNvCxnSpPr>
          <p:nvPr/>
        </p:nvCxnSpPr>
        <p:spPr>
          <a:xfrm>
            <a:off x="4724400" y="5943600"/>
            <a:ext cx="5334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3"/>
            <a:endCxn id="5" idx="1"/>
          </p:cNvCxnSpPr>
          <p:nvPr/>
        </p:nvCxnSpPr>
        <p:spPr>
          <a:xfrm>
            <a:off x="6096000" y="5943600"/>
            <a:ext cx="5334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hape 25"/>
          <p:cNvCxnSpPr>
            <a:stCxn id="5" idx="0"/>
            <a:endCxn id="4" idx="3"/>
          </p:cNvCxnSpPr>
          <p:nvPr/>
        </p:nvCxnSpPr>
        <p:spPr>
          <a:xfrm rot="16200000" flipV="1">
            <a:off x="5448300" y="4114800"/>
            <a:ext cx="876300" cy="2324100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4" idx="2"/>
            <a:endCxn id="7" idx="0"/>
          </p:cNvCxnSpPr>
          <p:nvPr/>
        </p:nvCxnSpPr>
        <p:spPr>
          <a:xfrm rot="16200000" flipH="1">
            <a:off x="4724400" y="4762500"/>
            <a:ext cx="533400" cy="13716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4" idx="2"/>
            <a:endCxn id="8" idx="0"/>
          </p:cNvCxnSpPr>
          <p:nvPr/>
        </p:nvCxnSpPr>
        <p:spPr>
          <a:xfrm rot="5400000">
            <a:off x="4038600" y="5448300"/>
            <a:ext cx="533400" cy="15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4" idx="2"/>
            <a:endCxn id="10" idx="0"/>
          </p:cNvCxnSpPr>
          <p:nvPr/>
        </p:nvCxnSpPr>
        <p:spPr>
          <a:xfrm rot="5400000">
            <a:off x="3352800" y="4762500"/>
            <a:ext cx="533400" cy="13716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4" idx="2"/>
            <a:endCxn id="11" idx="0"/>
          </p:cNvCxnSpPr>
          <p:nvPr/>
        </p:nvCxnSpPr>
        <p:spPr>
          <a:xfrm rot="5400000">
            <a:off x="2628900" y="4038600"/>
            <a:ext cx="533400" cy="28194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34200" y="4800600"/>
            <a:ext cx="10668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Failure Indication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Use Case </a:t>
            </a:r>
            <a:r>
              <a:rPr lang="en-US" dirty="0" smtClean="0">
                <a:solidFill>
                  <a:srgbClr val="000000"/>
                </a:solidFill>
              </a:rPr>
              <a:t>–</a:t>
            </a:r>
            <a:r>
              <a:rPr smtClean="0">
                <a:solidFill>
                  <a:srgbClr val="000000"/>
                </a:solidFill>
              </a:rPr>
              <a:t> BGP Policy Augmentation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752600"/>
            <a:ext cx="7940675" cy="39623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b="1"/>
          </a:p>
          <a:p>
            <a:r>
              <a:rPr b="1" smtClean="0"/>
              <a:t>Influence BGP best path decision process based on criteria external to BGP attributes</a:t>
            </a:r>
          </a:p>
          <a:p>
            <a:r>
              <a:rPr b="1" smtClean="0"/>
              <a:t>Per-client custom reflector views</a:t>
            </a:r>
          </a:p>
          <a:p>
            <a:r>
              <a:rPr b="1" smtClean="0"/>
              <a:t>Centralized attribute management</a:t>
            </a:r>
          </a:p>
          <a:p>
            <a:r>
              <a:rPr b="1" smtClean="0"/>
              <a:t>Export BGP and BGP-RIB events </a:t>
            </a:r>
            <a:r>
              <a:rPr lang="en-US" b="1" dirty="0" smtClean="0"/>
              <a:t>–</a:t>
            </a:r>
            <a:r>
              <a:rPr b="1" smtClean="0"/>
              <a:t> new peer, new prefix, change of NH, change of community</a:t>
            </a:r>
          </a:p>
          <a:p>
            <a:r>
              <a:rPr b="1" smtClean="0"/>
              <a:t>Signal interest to (BGP)-RIB to track state of certain prefixes </a:t>
            </a:r>
          </a:p>
          <a:p>
            <a:r>
              <a:rPr b="1" smtClean="0"/>
              <a:t>Precomputed BGP RIB download, actual BGP decision proces is no longer local. </a:t>
            </a:r>
          </a:p>
          <a:p>
            <a:pPr>
              <a:buNone/>
            </a:pPr>
            <a:endParaRPr b="1" smtClean="0">
              <a:solidFill>
                <a:srgbClr val="FF0000"/>
              </a:solidFill>
            </a:endParaRPr>
          </a:p>
          <a:p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Use Case </a:t>
            </a:r>
            <a:r>
              <a:rPr lang="en-US" dirty="0" smtClean="0">
                <a:solidFill>
                  <a:srgbClr val="000000"/>
                </a:solidFill>
              </a:rPr>
              <a:t>–</a:t>
            </a:r>
            <a:r>
              <a:rPr smtClean="0">
                <a:solidFill>
                  <a:srgbClr val="000000"/>
                </a:solidFill>
              </a:rPr>
              <a:t> Network Topology Export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752600"/>
            <a:ext cx="7940675" cy="3962399"/>
          </a:xfrm>
        </p:spPr>
        <p:txBody>
          <a:bodyPr>
            <a:normAutofit/>
          </a:bodyPr>
          <a:lstStyle/>
          <a:p>
            <a:pPr>
              <a:buNone/>
            </a:pPr>
            <a:endParaRPr b="1"/>
          </a:p>
          <a:p>
            <a:r>
              <a:rPr b="1" smtClean="0"/>
              <a:t>Export information about particular routing protocol topology view without running protocol adjacency to the application</a:t>
            </a:r>
          </a:p>
          <a:p>
            <a:r>
              <a:rPr b="1" smtClean="0"/>
              <a:t>Export information about RIB topology (similar to TE topology but for routing information only)</a:t>
            </a:r>
          </a:p>
          <a:p>
            <a:r>
              <a:rPr b="1" smtClean="0"/>
              <a:t>Exported information is implicitly correlated to inventory and operational state</a:t>
            </a:r>
          </a:p>
          <a:p>
            <a:endParaRPr b="1" smtClean="0"/>
          </a:p>
          <a:p>
            <a:r>
              <a:rPr b="1" smtClean="0"/>
              <a:t>Potentially in the future topology could be modified via I2RS mechanism too</a:t>
            </a:r>
          </a:p>
          <a:p>
            <a:endParaRPr b="1" smtClean="0"/>
          </a:p>
          <a:p>
            <a:pPr>
              <a:buNone/>
            </a:pPr>
            <a:endParaRPr b="1" smtClean="0"/>
          </a:p>
          <a:p>
            <a:pPr>
              <a:buNone/>
            </a:pPr>
            <a:endParaRPr b="1" smtClean="0">
              <a:solidFill>
                <a:srgbClr val="FF0000"/>
              </a:solidFill>
            </a:endParaRPr>
          </a:p>
          <a:p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Use Case </a:t>
            </a:r>
            <a:r>
              <a:rPr lang="en-US" dirty="0" smtClean="0">
                <a:solidFill>
                  <a:srgbClr val="000000"/>
                </a:solidFill>
              </a:rPr>
              <a:t>–</a:t>
            </a:r>
            <a:r>
              <a:rPr smtClean="0">
                <a:solidFill>
                  <a:srgbClr val="000000"/>
                </a:solidFill>
              </a:rPr>
              <a:t> Dynamic Transport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752600"/>
            <a:ext cx="7940675" cy="3962399"/>
          </a:xfrm>
        </p:spPr>
        <p:txBody>
          <a:bodyPr>
            <a:normAutofit/>
          </a:bodyPr>
          <a:lstStyle/>
          <a:p>
            <a:pPr>
              <a:buNone/>
            </a:pPr>
            <a:endParaRPr b="1"/>
          </a:p>
          <a:p>
            <a:r>
              <a:rPr b="1" smtClean="0"/>
              <a:t>Large flow transport layer optimization </a:t>
            </a:r>
          </a:p>
          <a:p>
            <a:pPr>
              <a:buNone/>
            </a:pPr>
            <a:endParaRPr b="1" smtClean="0"/>
          </a:p>
          <a:p>
            <a:r>
              <a:rPr b="1" smtClean="0"/>
              <a:t>Detect large flows </a:t>
            </a:r>
            <a:r>
              <a:rPr lang="en-US" b="1" dirty="0" smtClean="0"/>
              <a:t>–</a:t>
            </a:r>
            <a:r>
              <a:rPr b="1" smtClean="0"/>
              <a:t> by any practical means </a:t>
            </a:r>
          </a:p>
          <a:p>
            <a:r>
              <a:rPr b="1" smtClean="0"/>
              <a:t>Lookup flow to forwarding association mapping</a:t>
            </a:r>
          </a:p>
          <a:p>
            <a:r>
              <a:rPr b="1" smtClean="0"/>
              <a:t>Export flow mapping to transport layer</a:t>
            </a:r>
          </a:p>
          <a:p>
            <a:endParaRPr b="1"/>
          </a:p>
          <a:p>
            <a:r>
              <a:rPr b="1" smtClean="0"/>
              <a:t>Typically solved by offline capacity planning or automation</a:t>
            </a:r>
          </a:p>
          <a:p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The Components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752600"/>
            <a:ext cx="7940675" cy="3962399"/>
          </a:xfrm>
        </p:spPr>
        <p:txBody>
          <a:bodyPr>
            <a:normAutofit/>
          </a:bodyPr>
          <a:lstStyle/>
          <a:p>
            <a:pPr>
              <a:buNone/>
            </a:pPr>
            <a:endParaRPr b="1"/>
          </a:p>
          <a:p>
            <a:r>
              <a:rPr b="1" smtClean="0"/>
              <a:t>The overall concept relies on defining a data model of the information that can be exported and imported, and a protocol between I2RS agent and I2RS client</a:t>
            </a:r>
          </a:p>
          <a:p>
            <a:r>
              <a:rPr b="1" smtClean="0"/>
              <a:t>Protocol part is relatively easy. </a:t>
            </a:r>
          </a:p>
          <a:p>
            <a:r>
              <a:rPr b="1" smtClean="0"/>
              <a:t>Data model and modelling language is the harder part.</a:t>
            </a:r>
          </a:p>
          <a:p>
            <a:endParaRPr b="1" smtClean="0"/>
          </a:p>
          <a:p>
            <a:r>
              <a:rPr b="1" smtClean="0"/>
              <a:t>Both are needed and are interrelated. </a:t>
            </a:r>
          </a:p>
          <a:p>
            <a:pPr>
              <a:buNone/>
            </a:pPr>
            <a:endParaRPr b="1" smtClean="0"/>
          </a:p>
          <a:p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The Components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752600"/>
            <a:ext cx="7940675" cy="3962399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b="1"/>
          </a:p>
          <a:p>
            <a:r>
              <a:rPr b="1" smtClean="0"/>
              <a:t>NETCONF seems to be a growing trend in network element configuration. Naturally it is tempting to reuse it as much as possible. </a:t>
            </a:r>
            <a:endParaRPr b="1"/>
          </a:p>
          <a:p>
            <a:r>
              <a:rPr b="1" smtClean="0"/>
              <a:t>NETCONF is inherently tied to configuration, and not so much to operational state that does not have underlying configuration, therefore extensions will be needed.</a:t>
            </a:r>
          </a:p>
          <a:p>
            <a:r>
              <a:rPr b="1" smtClean="0"/>
              <a:t>NETCONF itself and the underlying transport might be too heavy for frequent bulk state modifications. </a:t>
            </a:r>
            <a:r>
              <a:rPr b="1" smtClean="0"/>
              <a:t>RESTCONF seems to be somewhat lighter solution. </a:t>
            </a:r>
            <a:endParaRPr b="1" smtClean="0"/>
          </a:p>
          <a:p>
            <a:r>
              <a:rPr b="1" smtClean="0"/>
              <a:t>YANG with extentsions is a candidate for data modelling language. </a:t>
            </a:r>
          </a:p>
          <a:p>
            <a:endParaRPr b="1"/>
          </a:p>
          <a:p>
            <a:r>
              <a:rPr b="1" smtClean="0"/>
              <a:t>This is an ongoing discussion in the working group at the moment.  </a:t>
            </a:r>
          </a:p>
          <a:p>
            <a:pPr>
              <a:buNone/>
            </a:pPr>
            <a:endParaRPr b="1" smtClean="0"/>
          </a:p>
          <a:p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Configuration and Operational State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752601"/>
            <a:ext cx="7940675" cy="1523999"/>
          </a:xfrm>
        </p:spPr>
        <p:txBody>
          <a:bodyPr>
            <a:normAutofit/>
          </a:bodyPr>
          <a:lstStyle/>
          <a:p>
            <a:pPr>
              <a:buNone/>
            </a:pPr>
            <a:endParaRPr b="1"/>
          </a:p>
          <a:p>
            <a:r>
              <a:rPr b="1" smtClean="0"/>
              <a:t>State received via I2RS interface complements operational state derived from local configuration.</a:t>
            </a:r>
          </a:p>
          <a:p>
            <a:endParaRPr b="1"/>
          </a:p>
        </p:txBody>
      </p:sp>
      <p:sp>
        <p:nvSpPr>
          <p:cNvPr id="4" name="Rectangle 3"/>
          <p:cNvSpPr/>
          <p:nvPr/>
        </p:nvSpPr>
        <p:spPr bwMode="auto">
          <a:xfrm>
            <a:off x="1371600" y="5410200"/>
            <a:ext cx="55626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smtClean="0"/>
              <a:t>Operational State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371600" y="4572000"/>
            <a:ext cx="16002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smtClean="0"/>
              <a:t>Local </a:t>
            </a:r>
            <a:r>
              <a:rPr lang="en-US" sz="1600" dirty="0" err="1" smtClean="0"/>
              <a:t>Config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3352800" y="4572000"/>
            <a:ext cx="16002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smtClean="0"/>
              <a:t>Local </a:t>
            </a:r>
            <a:r>
              <a:rPr lang="en-US" sz="1600" dirty="0" err="1" smtClean="0"/>
              <a:t>Config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5334000" y="4572000"/>
            <a:ext cx="1600200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" rIns="9144" rtlCol="0" anchor="ctr"/>
          <a:lstStyle/>
          <a:p>
            <a:pPr algn="ctr"/>
            <a:r>
              <a:rPr lang="en-US" sz="1600" dirty="0" err="1" smtClean="0"/>
              <a:t>I2RS</a:t>
            </a:r>
            <a:r>
              <a:rPr lang="en-US" sz="1600" dirty="0" smtClean="0"/>
              <a:t> State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0" y="3810000"/>
            <a:ext cx="12954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FFC000"/>
                </a:solidFill>
              </a:rPr>
              <a:t>NETCONF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57600" y="3810000"/>
            <a:ext cx="9906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SNMP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00" y="3810000"/>
            <a:ext cx="8382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00B050"/>
                </a:solidFill>
              </a:rPr>
              <a:t>I2RS</a:t>
            </a:r>
            <a:endParaRPr lang="en-US" sz="1600" dirty="0">
              <a:solidFill>
                <a:srgbClr val="00B050"/>
              </a:solidFill>
            </a:endParaRPr>
          </a:p>
        </p:txBody>
      </p:sp>
      <p:cxnSp>
        <p:nvCxnSpPr>
          <p:cNvPr id="13" name="Straight Arrow Connector 12"/>
          <p:cNvCxnSpPr>
            <a:stCxn id="9" idx="2"/>
            <a:endCxn id="5" idx="0"/>
          </p:cNvCxnSpPr>
          <p:nvPr/>
        </p:nvCxnSpPr>
        <p:spPr>
          <a:xfrm rot="5400000">
            <a:off x="1947666" y="4347966"/>
            <a:ext cx="448068" cy="1588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0" idx="2"/>
            <a:endCxn id="6" idx="0"/>
          </p:cNvCxnSpPr>
          <p:nvPr/>
        </p:nvCxnSpPr>
        <p:spPr>
          <a:xfrm rot="5400000">
            <a:off x="3928866" y="4347966"/>
            <a:ext cx="448068" cy="1588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1" idx="2"/>
            <a:endCxn id="7" idx="0"/>
          </p:cNvCxnSpPr>
          <p:nvPr/>
        </p:nvCxnSpPr>
        <p:spPr>
          <a:xfrm rot="5400000">
            <a:off x="5910066" y="4347966"/>
            <a:ext cx="448068" cy="15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2"/>
          </p:cNvCxnSpPr>
          <p:nvPr/>
        </p:nvCxnSpPr>
        <p:spPr>
          <a:xfrm rot="5400000">
            <a:off x="1962150" y="5200650"/>
            <a:ext cx="3810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6" idx="2"/>
            <a:endCxn id="4" idx="0"/>
          </p:cNvCxnSpPr>
          <p:nvPr/>
        </p:nvCxnSpPr>
        <p:spPr>
          <a:xfrm rot="5400000">
            <a:off x="3962400" y="52197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7" idx="2"/>
          </p:cNvCxnSpPr>
          <p:nvPr/>
        </p:nvCxnSpPr>
        <p:spPr>
          <a:xfrm rot="16200000" flipH="1">
            <a:off x="5962650" y="5200650"/>
            <a:ext cx="3810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Persistence and Propagation of I2RS State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752600"/>
            <a:ext cx="7940675" cy="39623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b="1"/>
          </a:p>
          <a:p>
            <a:r>
              <a:rPr b="1" smtClean="0"/>
              <a:t>I2RS state is defined to be ephemeral, it is not saved into configuration.</a:t>
            </a:r>
          </a:p>
          <a:p>
            <a:r>
              <a:rPr b="1" smtClean="0"/>
              <a:t>There is no 1:1 correlation between ephemeral state and configuration state. </a:t>
            </a:r>
          </a:p>
          <a:p>
            <a:r>
              <a:rPr b="1" smtClean="0"/>
              <a:t>Ephemeral state is injected over I2RS protocol (not yet defined), configuration state is provisioned over NETCONF (or something else </a:t>
            </a:r>
            <a:r>
              <a:rPr lang="en-US" b="1" dirty="0" smtClean="0"/>
              <a:t>–</a:t>
            </a:r>
            <a:r>
              <a:rPr b="1" smtClean="0"/>
              <a:t> not in scope in this context). </a:t>
            </a:r>
          </a:p>
          <a:p>
            <a:r>
              <a:rPr b="1" smtClean="0"/>
              <a:t>I2RS state can be propagated to other network elements via normal control plane operation (if injected prefix is considered to be the best, BGP will propagate it to other peers).</a:t>
            </a:r>
          </a:p>
          <a:p>
            <a:endParaRPr b="1"/>
          </a:p>
          <a:p>
            <a:pPr>
              <a:buNone/>
            </a:pPr>
            <a:endParaRPr b="1" smtClean="0"/>
          </a:p>
          <a:p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Discussion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638" y="1752600"/>
            <a:ext cx="7940675" cy="3962399"/>
          </a:xfrm>
        </p:spPr>
        <p:txBody>
          <a:bodyPr>
            <a:normAutofit/>
          </a:bodyPr>
          <a:lstStyle/>
          <a:p>
            <a:pPr>
              <a:buNone/>
            </a:pPr>
            <a:endParaRPr b="1"/>
          </a:p>
          <a:p>
            <a:r>
              <a:rPr b="1" smtClean="0"/>
              <a:t>Ideas on the topic have been floating around in the IETF for a couple of years</a:t>
            </a:r>
          </a:p>
          <a:p>
            <a:r>
              <a:rPr b="1" smtClean="0"/>
              <a:t>IETF needs community feedback</a:t>
            </a:r>
          </a:p>
          <a:p>
            <a:r>
              <a:rPr b="1" smtClean="0"/>
              <a:t>Both on architecture and on use cases</a:t>
            </a:r>
          </a:p>
          <a:p>
            <a:endParaRPr b="1" smtClean="0"/>
          </a:p>
          <a:p>
            <a:r>
              <a:rPr b="1" smtClean="0"/>
              <a:t>Let's talk</a:t>
            </a:r>
          </a:p>
          <a:p>
            <a:pPr>
              <a:buNone/>
            </a:pPr>
            <a:endParaRPr b="1" smtClean="0"/>
          </a:p>
          <a:p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sco_Arial">
  <a:themeElements>
    <a:clrScheme name="Cisco 2010 Color Palette">
      <a:dk1>
        <a:srgbClr val="0096D6"/>
      </a:dk1>
      <a:lt1>
        <a:srgbClr val="FFFFFF"/>
      </a:lt1>
      <a:dk2>
        <a:srgbClr val="6DB344"/>
      </a:dk2>
      <a:lt2>
        <a:srgbClr val="FFFFFF"/>
      </a:lt2>
      <a:accent1>
        <a:srgbClr val="0096D6"/>
      </a:accent1>
      <a:accent2>
        <a:srgbClr val="6DB344"/>
      </a:accent2>
      <a:accent3>
        <a:srgbClr val="ABDFF0"/>
      </a:accent3>
      <a:accent4>
        <a:srgbClr val="008041"/>
      </a:accent4>
      <a:accent5>
        <a:srgbClr val="B7D333"/>
      </a:accent5>
      <a:accent6>
        <a:srgbClr val="652D89"/>
      </a:accent6>
      <a:hlink>
        <a:srgbClr val="3CBADC"/>
      </a:hlink>
      <a:folHlink>
        <a:srgbClr val="A6A8AB"/>
      </a:folHlink>
    </a:clrScheme>
    <a:fontScheme name="Cisco 2010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solidFill>
            <a:schemeClr val="tx1"/>
          </a:solidFill>
          <a:round/>
          <a:headEnd/>
          <a:tailEnd type="triangle" w="med" len="med"/>
        </a:ln>
        <a:effectLst/>
      </a:spPr>
      <a:bodyPr lIns="9144" rIns="9144"/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Cisco_Arial</Template>
  <TotalTime>94770</TotalTime>
  <Pages>28</Pages>
  <Words>1034</Words>
  <Application>Microsoft Office PowerPoint</Application>
  <PresentationFormat>On-screen Show (4:3)</PresentationFormat>
  <Paragraphs>189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Cisco_Arial</vt:lpstr>
      <vt:lpstr>Model-based Programmable Networks</vt:lpstr>
      <vt:lpstr>Applications and Networks</vt:lpstr>
      <vt:lpstr>Scope</vt:lpstr>
      <vt:lpstr>Current Operational Model</vt:lpstr>
      <vt:lpstr>Interfaces and Models</vt:lpstr>
      <vt:lpstr>Forwarding and Platform Aspects</vt:lpstr>
      <vt:lpstr>Network Element Model</vt:lpstr>
      <vt:lpstr>Network Model</vt:lpstr>
      <vt:lpstr>I2RS Operational Model Assumptions</vt:lpstr>
      <vt:lpstr>Use Cases</vt:lpstr>
      <vt:lpstr>Use Case – IXP Data Plane Liveness</vt:lpstr>
      <vt:lpstr>Use Case – Failure Notification</vt:lpstr>
      <vt:lpstr>Use Case – BGP Policy Augmentation</vt:lpstr>
      <vt:lpstr>Use Case – Network Topology Export</vt:lpstr>
      <vt:lpstr>Use Case – Dynamic Transport</vt:lpstr>
      <vt:lpstr>The Components</vt:lpstr>
      <vt:lpstr>The Components</vt:lpstr>
      <vt:lpstr>Configuration and Operational State</vt:lpstr>
      <vt:lpstr>Persistence and Propagation of I2RS State</vt:lpstr>
      <vt:lpstr>Discussion</vt:lpstr>
    </vt:vector>
  </TitlesOfParts>
  <Company>Cisco Systems,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Programmatic Interface to Routing</dc:title>
  <dc:creator>Ignas</dc:creator>
  <cp:lastModifiedBy>Ignas Bagdonas (ibagdona)</cp:lastModifiedBy>
  <cp:revision>574</cp:revision>
  <cp:lastPrinted>1999-01-27T00:54:54Z</cp:lastPrinted>
  <dcterms:created xsi:type="dcterms:W3CDTF">2006-10-03T16:20:32Z</dcterms:created>
  <dcterms:modified xsi:type="dcterms:W3CDTF">2015-06-10T08:26:35Z</dcterms:modified>
</cp:coreProperties>
</file>